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slideLayouts/slideLayout12.xml" ContentType="application/vnd.openxmlformats-officedocument.presentationml.slideLayout+xml"/>
  <Override PartName="/ppt/theme/theme8.xml" ContentType="application/vnd.openxmlformats-officedocument.theme+xml"/>
  <Override PartName="/ppt/slideLayouts/slideLayout13.xml" ContentType="application/vnd.openxmlformats-officedocument.presentationml.slideLayout+xml"/>
  <Override PartName="/ppt/theme/theme9.xml" ContentType="application/vnd.openxmlformats-officedocument.theme+xml"/>
  <Override PartName="/ppt/slideLayouts/slideLayout14.xml" ContentType="application/vnd.openxmlformats-officedocument.presentationml.slideLayout+xml"/>
  <Override PartName="/ppt/theme/theme10.xml" ContentType="application/vnd.openxmlformats-officedocument.theme+xml"/>
  <Override PartName="/ppt/slideLayouts/slideLayout15.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3" r:id="rId5"/>
    <p:sldMasterId id="2147483677" r:id="rId6"/>
    <p:sldMasterId id="2147483680" r:id="rId7"/>
    <p:sldMasterId id="2147483661" r:id="rId8"/>
    <p:sldMasterId id="2147483696" r:id="rId9"/>
    <p:sldMasterId id="2147483685" r:id="rId10"/>
    <p:sldMasterId id="2147483689" r:id="rId11"/>
    <p:sldMasterId id="2147483687" r:id="rId12"/>
    <p:sldMasterId id="2147483663" r:id="rId13"/>
    <p:sldMasterId id="2147483683" r:id="rId14"/>
  </p:sldMasterIdLst>
  <p:notesMasterIdLst>
    <p:notesMasterId r:id="rId84"/>
  </p:notesMasterIdLst>
  <p:sldIdLst>
    <p:sldId id="403" r:id="rId15"/>
    <p:sldId id="404" r:id="rId16"/>
    <p:sldId id="417" r:id="rId17"/>
    <p:sldId id="543" r:id="rId18"/>
    <p:sldId id="544" r:id="rId19"/>
    <p:sldId id="546" r:id="rId20"/>
    <p:sldId id="547" r:id="rId21"/>
    <p:sldId id="416" r:id="rId22"/>
    <p:sldId id="549" r:id="rId23"/>
    <p:sldId id="446" r:id="rId24"/>
    <p:sldId id="550" r:id="rId25"/>
    <p:sldId id="551" r:id="rId26"/>
    <p:sldId id="552" r:id="rId27"/>
    <p:sldId id="553" r:id="rId28"/>
    <p:sldId id="554" r:id="rId29"/>
    <p:sldId id="555" r:id="rId30"/>
    <p:sldId id="556" r:id="rId31"/>
    <p:sldId id="558" r:id="rId32"/>
    <p:sldId id="559" r:id="rId33"/>
    <p:sldId id="577" r:id="rId34"/>
    <p:sldId id="418" r:id="rId35"/>
    <p:sldId id="467" r:id="rId36"/>
    <p:sldId id="505" r:id="rId37"/>
    <p:sldId id="530" r:id="rId38"/>
    <p:sldId id="531" r:id="rId39"/>
    <p:sldId id="472" r:id="rId40"/>
    <p:sldId id="471" r:id="rId41"/>
    <p:sldId id="474" r:id="rId42"/>
    <p:sldId id="462" r:id="rId43"/>
    <p:sldId id="463" r:id="rId44"/>
    <p:sldId id="511" r:id="rId45"/>
    <p:sldId id="574" r:id="rId46"/>
    <p:sldId id="575" r:id="rId47"/>
    <p:sldId id="476" r:id="rId48"/>
    <p:sldId id="497" r:id="rId49"/>
    <p:sldId id="514" r:id="rId50"/>
    <p:sldId id="481" r:id="rId51"/>
    <p:sldId id="479" r:id="rId52"/>
    <p:sldId id="560" r:id="rId53"/>
    <p:sldId id="561" r:id="rId54"/>
    <p:sldId id="506" r:id="rId55"/>
    <p:sldId id="508" r:id="rId56"/>
    <p:sldId id="562" r:id="rId57"/>
    <p:sldId id="563" r:id="rId58"/>
    <p:sldId id="564" r:id="rId59"/>
    <p:sldId id="565" r:id="rId60"/>
    <p:sldId id="489" r:id="rId61"/>
    <p:sldId id="566" r:id="rId62"/>
    <p:sldId id="567" r:id="rId63"/>
    <p:sldId id="568" r:id="rId64"/>
    <p:sldId id="570" r:id="rId65"/>
    <p:sldId id="571" r:id="rId66"/>
    <p:sldId id="569" r:id="rId67"/>
    <p:sldId id="572" r:id="rId68"/>
    <p:sldId id="573" r:id="rId69"/>
    <p:sldId id="449" r:id="rId70"/>
    <p:sldId id="518" r:id="rId71"/>
    <p:sldId id="536" r:id="rId72"/>
    <p:sldId id="537" r:id="rId73"/>
    <p:sldId id="538" r:id="rId74"/>
    <p:sldId id="500" r:id="rId75"/>
    <p:sldId id="522" r:id="rId76"/>
    <p:sldId id="521" r:id="rId77"/>
    <p:sldId id="504" r:id="rId78"/>
    <p:sldId id="540" r:id="rId79"/>
    <p:sldId id="523" r:id="rId80"/>
    <p:sldId id="576" r:id="rId81"/>
    <p:sldId id="503" r:id="rId82"/>
    <p:sldId id="496"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thany Kruger" initials="BK" lastIdx="1" clrIdx="0">
    <p:extLst>
      <p:ext uri="{19B8F6BF-5375-455C-9EA6-DF929625EA0E}">
        <p15:presenceInfo xmlns:p15="http://schemas.microsoft.com/office/powerpoint/2012/main" userId="S-1-5-21-978635462-3828570294-627434887-1147972" providerId="AD"/>
      </p:ext>
    </p:extLst>
  </p:cmAuthor>
  <p:cmAuthor id="2" name="Beth Mahoney (Public Health Wales - No. 2 Capital Quarter)" initials="BM(HW-N2CQ" lastIdx="4" clrIdx="1">
    <p:extLst>
      <p:ext uri="{19B8F6BF-5375-455C-9EA6-DF929625EA0E}">
        <p15:presenceInfo xmlns:p15="http://schemas.microsoft.com/office/powerpoint/2012/main" userId="S-1-5-21-978635462-3828570294-627434887-12748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5666"/>
    <a:srgbClr val="15989D"/>
    <a:srgbClr val="FFFFFF"/>
    <a:srgbClr val="AD4F83"/>
    <a:srgbClr val="FF6600"/>
    <a:srgbClr val="FF9933"/>
    <a:srgbClr val="DEEAEC"/>
    <a:srgbClr val="BAD5D7"/>
    <a:srgbClr val="BFC3C3"/>
    <a:srgbClr val="6DA42E"/>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51" autoAdjust="0"/>
    <p:restoredTop sz="88529" autoAdjust="0"/>
  </p:normalViewPr>
  <p:slideViewPr>
    <p:cSldViewPr snapToGrid="0" snapToObjects="1" showGuides="1">
      <p:cViewPr varScale="1">
        <p:scale>
          <a:sx n="99" d="100"/>
          <a:sy n="99" d="100"/>
        </p:scale>
        <p:origin x="111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2.xml"/><Relationship Id="rId11" Type="http://schemas.openxmlformats.org/officeDocument/2006/relationships/slideMaster" Target="slideMasters/slideMaster8.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5" Type="http://schemas.openxmlformats.org/officeDocument/2006/relationships/slideMaster" Target="slideMasters/slideMaster2.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slide" Target="slides/slide50.xml"/><Relationship Id="rId69" Type="http://schemas.openxmlformats.org/officeDocument/2006/relationships/slide" Target="slides/slide55.xml"/><Relationship Id="rId77" Type="http://schemas.openxmlformats.org/officeDocument/2006/relationships/slide" Target="slides/slide63.xml"/><Relationship Id="rId8" Type="http://schemas.openxmlformats.org/officeDocument/2006/relationships/slideMaster" Target="slideMasters/slideMaster5.xml"/><Relationship Id="rId51" Type="http://schemas.openxmlformats.org/officeDocument/2006/relationships/slide" Target="slides/slide37.xml"/><Relationship Id="rId72" Type="http://schemas.openxmlformats.org/officeDocument/2006/relationships/slide" Target="slides/slide58.xml"/><Relationship Id="rId80" Type="http://schemas.openxmlformats.org/officeDocument/2006/relationships/slide" Target="slides/slide66.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slide" Target="slides/slide61.xml"/><Relationship Id="rId83" Type="http://schemas.openxmlformats.org/officeDocument/2006/relationships/slide" Target="slides/slide69.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7.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7" Type="http://schemas.openxmlformats.org/officeDocument/2006/relationships/slideMaster" Target="slideMasters/slideMaster4.xml"/><Relationship Id="rId71" Type="http://schemas.openxmlformats.org/officeDocument/2006/relationships/slide" Target="slides/slide57.xml"/><Relationship Id="rId2" Type="http://schemas.openxmlformats.org/officeDocument/2006/relationships/customXml" Target="../customXml/item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viewProps" Target="viewProps.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E0D355-E90E-9146-99A1-08DD6377AE98}" type="datetimeFigureOut">
              <a:rPr lang="en-US" smtClean="0"/>
              <a:t>2/26/2025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CB4B9-E6F9-B542-97F6-01BBA1E4C354}" type="slidenum">
              <a:rPr lang="en-US" smtClean="0"/>
              <a:t>‹#›</a:t>
            </a:fld>
            <a:endParaRPr lang="en-US" dirty="0"/>
          </a:p>
        </p:txBody>
      </p:sp>
    </p:spTree>
    <p:extLst>
      <p:ext uri="{BB962C8B-B14F-4D97-AF65-F5344CB8AC3E}">
        <p14:creationId xmlns:p14="http://schemas.microsoft.com/office/powerpoint/2010/main" val="4287293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a:t>
            </a:fld>
            <a:endParaRPr lang="en-US" dirty="0"/>
          </a:p>
        </p:txBody>
      </p:sp>
    </p:spTree>
    <p:extLst>
      <p:ext uri="{BB962C8B-B14F-4D97-AF65-F5344CB8AC3E}">
        <p14:creationId xmlns:p14="http://schemas.microsoft.com/office/powerpoint/2010/main" val="1874680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a:t>
            </a:r>
          </a:p>
        </p:txBody>
      </p:sp>
      <p:sp>
        <p:nvSpPr>
          <p:cNvPr id="4" name="Slide Number Placeholder 3"/>
          <p:cNvSpPr>
            <a:spLocks noGrp="1"/>
          </p:cNvSpPr>
          <p:nvPr>
            <p:ph type="sldNum" sz="quarter" idx="5"/>
          </p:nvPr>
        </p:nvSpPr>
        <p:spPr/>
        <p:txBody>
          <a:bodyPr/>
          <a:lstStyle/>
          <a:p>
            <a:fld id="{13FCB4B9-E6F9-B542-97F6-01BBA1E4C354}" type="slidenum">
              <a:rPr lang="en-US" smtClean="0"/>
              <a:t>13</a:t>
            </a:fld>
            <a:endParaRPr lang="en-US" dirty="0"/>
          </a:p>
        </p:txBody>
      </p:sp>
    </p:spTree>
    <p:extLst>
      <p:ext uri="{BB962C8B-B14F-4D97-AF65-F5344CB8AC3E}">
        <p14:creationId xmlns:p14="http://schemas.microsoft.com/office/powerpoint/2010/main" val="1168873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fld id="{13FCB4B9-E6F9-B542-97F6-01BBA1E4C354}" type="slidenum">
              <a:rPr lang="en-US" smtClean="0"/>
              <a:t>14</a:t>
            </a:fld>
            <a:endParaRPr lang="en-US" dirty="0"/>
          </a:p>
        </p:txBody>
      </p:sp>
    </p:spTree>
    <p:extLst>
      <p:ext uri="{BB962C8B-B14F-4D97-AF65-F5344CB8AC3E}">
        <p14:creationId xmlns:p14="http://schemas.microsoft.com/office/powerpoint/2010/main" val="2021066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15</a:t>
            </a:fld>
            <a:endParaRPr lang="en-US" dirty="0"/>
          </a:p>
        </p:txBody>
      </p:sp>
    </p:spTree>
    <p:extLst>
      <p:ext uri="{BB962C8B-B14F-4D97-AF65-F5344CB8AC3E}">
        <p14:creationId xmlns:p14="http://schemas.microsoft.com/office/powerpoint/2010/main" val="287936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1" i="1"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16</a:t>
            </a:fld>
            <a:endParaRPr lang="en-US" dirty="0"/>
          </a:p>
        </p:txBody>
      </p:sp>
    </p:spTree>
    <p:extLst>
      <p:ext uri="{BB962C8B-B14F-4D97-AF65-F5344CB8AC3E}">
        <p14:creationId xmlns:p14="http://schemas.microsoft.com/office/powerpoint/2010/main" val="3966964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Working Together Towards Common Goals: Outcome Measurement in Wales is the all Wales framework for the routine use of outcomes tools in both mental health and learning disability service provision (Core Data Set Project Steering Board, 2019). The tools that have been recommended are service user rated scales which focus on improvement in wellbeing, achieving goals and satisfaction/experience of services. At the time of writing the report it, the Health Equalities Framework (HEF), had just been introduced into learning disability teams across Wales and a decision was taken to embed this into practice before suggesting that service user rated outcome tools should also be used. Work is due to commence in 2021 to review and assess which tools will be recommended for those with a learning disability. </a:t>
            </a:r>
          </a:p>
          <a:p>
            <a:endParaRPr lang="en-GB" sz="1200" b="1" i="1"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17</a:t>
            </a:fld>
            <a:endParaRPr lang="en-US" dirty="0"/>
          </a:p>
        </p:txBody>
      </p:sp>
    </p:spTree>
    <p:extLst>
      <p:ext uri="{BB962C8B-B14F-4D97-AF65-F5344CB8AC3E}">
        <p14:creationId xmlns:p14="http://schemas.microsoft.com/office/powerpoint/2010/main" val="3614382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18</a:t>
            </a:fld>
            <a:endParaRPr lang="en-US" dirty="0"/>
          </a:p>
        </p:txBody>
      </p:sp>
    </p:spTree>
    <p:extLst>
      <p:ext uri="{BB962C8B-B14F-4D97-AF65-F5344CB8AC3E}">
        <p14:creationId xmlns:p14="http://schemas.microsoft.com/office/powerpoint/2010/main" val="100901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19</a:t>
            </a:fld>
            <a:endParaRPr lang="en-US" dirty="0"/>
          </a:p>
        </p:txBody>
      </p:sp>
    </p:spTree>
    <p:extLst>
      <p:ext uri="{BB962C8B-B14F-4D97-AF65-F5344CB8AC3E}">
        <p14:creationId xmlns:p14="http://schemas.microsoft.com/office/powerpoint/2010/main" val="3161161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2C5666"/>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20</a:t>
            </a:fld>
            <a:endParaRPr lang="en-US" dirty="0"/>
          </a:p>
        </p:txBody>
      </p:sp>
    </p:spTree>
    <p:extLst>
      <p:ext uri="{BB962C8B-B14F-4D97-AF65-F5344CB8AC3E}">
        <p14:creationId xmlns:p14="http://schemas.microsoft.com/office/powerpoint/2010/main" val="2722983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21</a:t>
            </a:fld>
            <a:endParaRPr lang="en-US" dirty="0"/>
          </a:p>
        </p:txBody>
      </p:sp>
    </p:spTree>
    <p:extLst>
      <p:ext uri="{BB962C8B-B14F-4D97-AF65-F5344CB8AC3E}">
        <p14:creationId xmlns:p14="http://schemas.microsoft.com/office/powerpoint/2010/main" val="3026002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22</a:t>
            </a:fld>
            <a:endParaRPr lang="en-US" dirty="0"/>
          </a:p>
        </p:txBody>
      </p:sp>
    </p:spTree>
    <p:extLst>
      <p:ext uri="{BB962C8B-B14F-4D97-AF65-F5344CB8AC3E}">
        <p14:creationId xmlns:p14="http://schemas.microsoft.com/office/powerpoint/2010/main" val="184120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Discussion</a:t>
            </a:r>
            <a:r>
              <a:rPr lang="en-GB" b="1" baseline="0" dirty="0"/>
              <a:t>:</a:t>
            </a:r>
          </a:p>
          <a:p>
            <a:pPr marL="171450" indent="-171450">
              <a:buFont typeface="Arial" panose="020B0604020202020204" pitchFamily="34" charset="0"/>
              <a:buChar char="•"/>
            </a:pPr>
            <a:r>
              <a:rPr lang="en-GB" baseline="0" dirty="0"/>
              <a:t>Recap with what health inequalities/ inequities are (no more than 10 minutes)</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a:t>
            </a:fld>
            <a:endParaRPr lang="en-US" dirty="0"/>
          </a:p>
        </p:txBody>
      </p:sp>
    </p:spTree>
    <p:extLst>
      <p:ext uri="{BB962C8B-B14F-4D97-AF65-F5344CB8AC3E}">
        <p14:creationId xmlns:p14="http://schemas.microsoft.com/office/powerpoint/2010/main" val="3513930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2C5666"/>
                </a:solidFill>
                <a:latin typeface="Arial" panose="020B0604020202020204" pitchFamily="34" charset="0"/>
                <a:ea typeface="Calibri" panose="020F0502020204030204" pitchFamily="34" charset="0"/>
                <a:cs typeface="Calibri" panose="020F0502020204030204" pitchFamily="34" charset="0"/>
              </a:rPr>
              <a:t>Wales, like the rest of the world, has been significantly affected due to the impact of the COVID-19 pandemic.</a:t>
            </a:r>
          </a:p>
          <a:p>
            <a:endParaRPr lang="en-GB" dirty="0">
              <a:solidFill>
                <a:srgbClr val="2C5666"/>
              </a:solidFill>
              <a:latin typeface="Arial" panose="020B0604020202020204" pitchFamily="34" charset="0"/>
              <a:ea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23</a:t>
            </a:fld>
            <a:endParaRPr lang="en-US" dirty="0"/>
          </a:p>
        </p:txBody>
      </p:sp>
    </p:spTree>
    <p:extLst>
      <p:ext uri="{BB962C8B-B14F-4D97-AF65-F5344CB8AC3E}">
        <p14:creationId xmlns:p14="http://schemas.microsoft.com/office/powerpoint/2010/main" val="2164204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2C5666"/>
                </a:solidFill>
                <a:latin typeface="Arial" panose="020B0604020202020204" pitchFamily="34" charset="0"/>
                <a:ea typeface="Calibri" panose="020F0502020204030204" pitchFamily="34" charset="0"/>
                <a:cs typeface="Calibri" panose="020F0502020204030204" pitchFamily="34" charset="0"/>
              </a:rPr>
              <a:t>Wales, like the rest of the world, has been significantly affected due to the impact of the COVID-19 pandemic.</a:t>
            </a:r>
          </a:p>
          <a:p>
            <a:endParaRPr lang="en-GB" dirty="0">
              <a:solidFill>
                <a:srgbClr val="2C5666"/>
              </a:solidFill>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13FCB4B9-E6F9-B542-97F6-01BBA1E4C354}" type="slidenum">
              <a:rPr lang="en-US" smtClean="0"/>
              <a:t>24</a:t>
            </a:fld>
            <a:endParaRPr lang="en-US" dirty="0"/>
          </a:p>
        </p:txBody>
      </p:sp>
    </p:spTree>
    <p:extLst>
      <p:ext uri="{BB962C8B-B14F-4D97-AF65-F5344CB8AC3E}">
        <p14:creationId xmlns:p14="http://schemas.microsoft.com/office/powerpoint/2010/main" val="29705543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2C5666"/>
                </a:solidFill>
                <a:latin typeface="Arial" panose="020B0604020202020204" pitchFamily="34" charset="0"/>
                <a:ea typeface="Calibri" panose="020F0502020204030204" pitchFamily="34" charset="0"/>
                <a:cs typeface="Calibri" panose="020F0502020204030204" pitchFamily="34" charset="0"/>
              </a:rPr>
              <a:t>Wales, like the rest of the world, has been significantly affected due to the impact of the COVID-19 pandemic.</a:t>
            </a:r>
          </a:p>
          <a:p>
            <a:endParaRPr lang="en-GB" dirty="0">
              <a:solidFill>
                <a:srgbClr val="2C5666"/>
              </a:solidFill>
              <a:latin typeface="Arial" panose="020B0604020202020204" pitchFamily="34" charset="0"/>
              <a:ea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25</a:t>
            </a:fld>
            <a:endParaRPr lang="en-US" dirty="0"/>
          </a:p>
        </p:txBody>
      </p:sp>
    </p:spTree>
    <p:extLst>
      <p:ext uri="{BB962C8B-B14F-4D97-AF65-F5344CB8AC3E}">
        <p14:creationId xmlns:p14="http://schemas.microsoft.com/office/powerpoint/2010/main" val="3579406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26</a:t>
            </a:fld>
            <a:endParaRPr lang="en-US" dirty="0"/>
          </a:p>
        </p:txBody>
      </p:sp>
    </p:spTree>
    <p:extLst>
      <p:ext uri="{BB962C8B-B14F-4D97-AF65-F5344CB8AC3E}">
        <p14:creationId xmlns:p14="http://schemas.microsoft.com/office/powerpoint/2010/main" val="1558647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0" dirty="0"/>
              <a:t>Discussion:</a:t>
            </a:r>
            <a:r>
              <a:rPr lang="en-US" i="0" baseline="0" dirty="0"/>
              <a:t>  explore positive and negative and why?  </a:t>
            </a: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27</a:t>
            </a:fld>
            <a:endParaRPr lang="en-US" dirty="0"/>
          </a:p>
        </p:txBody>
      </p:sp>
    </p:spTree>
    <p:extLst>
      <p:ext uri="{BB962C8B-B14F-4D97-AF65-F5344CB8AC3E}">
        <p14:creationId xmlns:p14="http://schemas.microsoft.com/office/powerpoint/2010/main" val="2242784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28</a:t>
            </a:fld>
            <a:endParaRPr lang="en-US" dirty="0"/>
          </a:p>
        </p:txBody>
      </p:sp>
    </p:spTree>
    <p:extLst>
      <p:ext uri="{BB962C8B-B14F-4D97-AF65-F5344CB8AC3E}">
        <p14:creationId xmlns:p14="http://schemas.microsoft.com/office/powerpoint/2010/main" val="11978033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29</a:t>
            </a:fld>
            <a:endParaRPr lang="en-US" dirty="0"/>
          </a:p>
        </p:txBody>
      </p:sp>
    </p:spTree>
    <p:extLst>
      <p:ext uri="{BB962C8B-B14F-4D97-AF65-F5344CB8AC3E}">
        <p14:creationId xmlns:p14="http://schemas.microsoft.com/office/powerpoint/2010/main" val="29168496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30</a:t>
            </a:fld>
            <a:endParaRPr lang="en-US" dirty="0"/>
          </a:p>
        </p:txBody>
      </p:sp>
    </p:spTree>
    <p:extLst>
      <p:ext uri="{BB962C8B-B14F-4D97-AF65-F5344CB8AC3E}">
        <p14:creationId xmlns:p14="http://schemas.microsoft.com/office/powerpoint/2010/main" val="563524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31</a:t>
            </a:fld>
            <a:endParaRPr lang="en-US" dirty="0"/>
          </a:p>
        </p:txBody>
      </p:sp>
    </p:spTree>
    <p:extLst>
      <p:ext uri="{BB962C8B-B14F-4D97-AF65-F5344CB8AC3E}">
        <p14:creationId xmlns:p14="http://schemas.microsoft.com/office/powerpoint/2010/main" val="1143971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32</a:t>
            </a:fld>
            <a:endParaRPr lang="en-US" dirty="0"/>
          </a:p>
        </p:txBody>
      </p:sp>
    </p:spTree>
    <p:extLst>
      <p:ext uri="{BB962C8B-B14F-4D97-AF65-F5344CB8AC3E}">
        <p14:creationId xmlns:p14="http://schemas.microsoft.com/office/powerpoint/2010/main" val="3364443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dirty="0">
                <a:solidFill>
                  <a:srgbClr val="2C5666"/>
                </a:solidFill>
                <a:latin typeface="Arial" panose="020B0604020202020204" pitchFamily="34" charset="0"/>
                <a:cs typeface="Arial" panose="020B0604020202020204" pitchFamily="34" charset="0"/>
              </a:rPr>
              <a:t>The gap is widening for health inequalities across the UK for all vulnerable groups of people.</a:t>
            </a:r>
            <a:r>
              <a:rPr lang="en-GB" sz="1200" baseline="0" dirty="0">
                <a:solidFill>
                  <a:srgbClr val="2C5666"/>
                </a:solidFill>
                <a:latin typeface="Arial" panose="020B0604020202020204" pitchFamily="34" charset="0"/>
                <a:cs typeface="Arial" panose="020B0604020202020204" pitchFamily="34" charset="0"/>
              </a:rPr>
              <a:t> </a:t>
            </a:r>
            <a:r>
              <a:rPr lang="en-GB" sz="1200" dirty="0">
                <a:solidFill>
                  <a:srgbClr val="2C5666"/>
                </a:solidFill>
                <a:latin typeface="Arial" panose="020B0604020202020204" pitchFamily="34" charset="0"/>
                <a:cs typeface="Arial" panose="020B0604020202020204" pitchFamily="34" charset="0"/>
              </a:rPr>
              <a:t>People with a learning disability fall into these vulnerable groups.</a:t>
            </a:r>
          </a:p>
          <a:p>
            <a:r>
              <a:rPr lang="en-GB" sz="1200" dirty="0">
                <a:solidFill>
                  <a:srgbClr val="2C5666"/>
                </a:solidFill>
                <a:latin typeface="Arial" panose="020B0604020202020204" pitchFamily="34" charset="0"/>
                <a:cs typeface="Arial" panose="020B0604020202020204" pitchFamily="34" charset="0"/>
              </a:rPr>
              <a:t>People with a learning disability are at greater risk of experience inequalities. </a:t>
            </a:r>
          </a:p>
          <a:p>
            <a:r>
              <a:rPr lang="en-GB" sz="1200" dirty="0">
                <a:solidFill>
                  <a:srgbClr val="2C5666"/>
                </a:solidFill>
                <a:latin typeface="Arial" panose="020B0604020202020204" pitchFamily="34" charset="0"/>
                <a:cs typeface="Arial" panose="020B0604020202020204" pitchFamily="34" charset="0"/>
              </a:rPr>
              <a:t>People also experience poorer health outcomes for many reasons and do not enjoy equal opportunities in living long</a:t>
            </a:r>
          </a:p>
          <a:p>
            <a:r>
              <a:rPr lang="en-GB" sz="1200" dirty="0">
                <a:solidFill>
                  <a:srgbClr val="2C5666"/>
                </a:solidFill>
                <a:latin typeface="Arial" panose="020B0604020202020204" pitchFamily="34" charset="0"/>
                <a:cs typeface="Arial" panose="020B0604020202020204" pitchFamily="34" charset="0"/>
              </a:rPr>
              <a:t>and healthy lives.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2C5666"/>
                </a:solidFill>
                <a:latin typeface="Arial" panose="020B0604020202020204" pitchFamily="34" charset="0"/>
                <a:cs typeface="Arial" panose="020B0604020202020204" pitchFamily="34" charset="0"/>
              </a:rPr>
              <a:t>People with a learning disability experiencing poorer health outcomes for many reasons and do not enjoy equal opportunities in living long and healthy lives.</a:t>
            </a:r>
          </a:p>
          <a:p>
            <a:pPr algn="l"/>
            <a:endParaRPr lang="en-GB" sz="1200" dirty="0">
              <a:solidFill>
                <a:srgbClr val="2C5666"/>
              </a:solidFill>
              <a:latin typeface="Arial" panose="020B0604020202020204" pitchFamily="34" charset="0"/>
              <a:cs typeface="Arial" panose="020B0604020202020204" pitchFamily="34" charset="0"/>
            </a:endParaRPr>
          </a:p>
          <a:p>
            <a:pPr algn="ctr"/>
            <a:endParaRPr lang="en-GB" dirty="0">
              <a:solidFill>
                <a:srgbClr val="2C5666"/>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a:t>
            </a:fld>
            <a:endParaRPr lang="en-US" dirty="0"/>
          </a:p>
        </p:txBody>
      </p:sp>
    </p:spTree>
    <p:extLst>
      <p:ext uri="{BB962C8B-B14F-4D97-AF65-F5344CB8AC3E}">
        <p14:creationId xmlns:p14="http://schemas.microsoft.com/office/powerpoint/2010/main" val="22695435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33</a:t>
            </a:fld>
            <a:endParaRPr lang="en-US" dirty="0"/>
          </a:p>
        </p:txBody>
      </p:sp>
    </p:spTree>
    <p:extLst>
      <p:ext uri="{BB962C8B-B14F-4D97-AF65-F5344CB8AC3E}">
        <p14:creationId xmlns:p14="http://schemas.microsoft.com/office/powerpoint/2010/main" val="4277594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baseline="0" dirty="0"/>
          </a:p>
        </p:txBody>
      </p:sp>
      <p:sp>
        <p:nvSpPr>
          <p:cNvPr id="4" name="Slide Number Placeholder 3"/>
          <p:cNvSpPr>
            <a:spLocks noGrp="1"/>
          </p:cNvSpPr>
          <p:nvPr>
            <p:ph type="sldNum" sz="quarter" idx="10"/>
          </p:nvPr>
        </p:nvSpPr>
        <p:spPr/>
        <p:txBody>
          <a:bodyPr/>
          <a:lstStyle/>
          <a:p>
            <a:fld id="{13FCB4B9-E6F9-B542-97F6-01BBA1E4C354}" type="slidenum">
              <a:rPr lang="en-US" smtClean="0"/>
              <a:t>34</a:t>
            </a:fld>
            <a:endParaRPr lang="en-US" dirty="0"/>
          </a:p>
        </p:txBody>
      </p:sp>
    </p:spTree>
    <p:extLst>
      <p:ext uri="{BB962C8B-B14F-4D97-AF65-F5344CB8AC3E}">
        <p14:creationId xmlns:p14="http://schemas.microsoft.com/office/powerpoint/2010/main" val="13260818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aseline="0" dirty="0"/>
          </a:p>
        </p:txBody>
      </p:sp>
      <p:sp>
        <p:nvSpPr>
          <p:cNvPr id="4" name="Slide Number Placeholder 3"/>
          <p:cNvSpPr>
            <a:spLocks noGrp="1"/>
          </p:cNvSpPr>
          <p:nvPr>
            <p:ph type="sldNum" sz="quarter" idx="10"/>
          </p:nvPr>
        </p:nvSpPr>
        <p:spPr/>
        <p:txBody>
          <a:bodyPr/>
          <a:lstStyle/>
          <a:p>
            <a:fld id="{13FCB4B9-E6F9-B542-97F6-01BBA1E4C354}" type="slidenum">
              <a:rPr lang="en-US" smtClean="0"/>
              <a:t>35</a:t>
            </a:fld>
            <a:endParaRPr lang="en-US" dirty="0"/>
          </a:p>
        </p:txBody>
      </p:sp>
    </p:spTree>
    <p:extLst>
      <p:ext uri="{BB962C8B-B14F-4D97-AF65-F5344CB8AC3E}">
        <p14:creationId xmlns:p14="http://schemas.microsoft.com/office/powerpoint/2010/main" val="2796608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36</a:t>
            </a:fld>
            <a:endParaRPr lang="en-US" dirty="0"/>
          </a:p>
        </p:txBody>
      </p:sp>
    </p:spTree>
    <p:extLst>
      <p:ext uri="{BB962C8B-B14F-4D97-AF65-F5344CB8AC3E}">
        <p14:creationId xmlns:p14="http://schemas.microsoft.com/office/powerpoint/2010/main" val="36775089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38</a:t>
            </a:fld>
            <a:endParaRPr lang="en-US" dirty="0"/>
          </a:p>
        </p:txBody>
      </p:sp>
    </p:spTree>
    <p:extLst>
      <p:ext uri="{BB962C8B-B14F-4D97-AF65-F5344CB8AC3E}">
        <p14:creationId xmlns:p14="http://schemas.microsoft.com/office/powerpoint/2010/main" val="2522419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Arial" panose="020B0604020202020204" pitchFamily="34" charset="0"/>
                <a:cs typeface="Arial" panose="020B0604020202020204" pitchFamily="34" charset="0"/>
              </a:rPr>
              <a:t>NDTi HEF webpage: https://www.ndti.org.uk/resources/publication/the-health-equality-framework-and-commissioning-guide1</a:t>
            </a: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Select one case study</a:t>
            </a:r>
            <a:r>
              <a:rPr lang="en-GB" sz="1200" baseline="0" dirty="0">
                <a:latin typeface="Arial" panose="020B0604020202020204" pitchFamily="34" charset="0"/>
                <a:cs typeface="Arial" panose="020B0604020202020204" pitchFamily="34" charset="0"/>
              </a:rPr>
              <a:t> and complete small section. </a:t>
            </a:r>
            <a:endParaRPr lang="en-GB"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39</a:t>
            </a:fld>
            <a:endParaRPr lang="en-US" dirty="0"/>
          </a:p>
        </p:txBody>
      </p:sp>
    </p:spTree>
    <p:extLst>
      <p:ext uri="{BB962C8B-B14F-4D97-AF65-F5344CB8AC3E}">
        <p14:creationId xmlns:p14="http://schemas.microsoft.com/office/powerpoint/2010/main" val="33415117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41</a:t>
            </a:fld>
            <a:endParaRPr lang="en-US" dirty="0"/>
          </a:p>
        </p:txBody>
      </p:sp>
    </p:spTree>
    <p:extLst>
      <p:ext uri="{BB962C8B-B14F-4D97-AF65-F5344CB8AC3E}">
        <p14:creationId xmlns:p14="http://schemas.microsoft.com/office/powerpoint/2010/main" val="13331631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42</a:t>
            </a:fld>
            <a:endParaRPr lang="en-US" dirty="0"/>
          </a:p>
        </p:txBody>
      </p:sp>
    </p:spTree>
    <p:extLst>
      <p:ext uri="{BB962C8B-B14F-4D97-AF65-F5344CB8AC3E}">
        <p14:creationId xmlns:p14="http://schemas.microsoft.com/office/powerpoint/2010/main" val="34761652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46</a:t>
            </a:fld>
            <a:endParaRPr lang="en-US" dirty="0"/>
          </a:p>
        </p:txBody>
      </p:sp>
    </p:spTree>
    <p:extLst>
      <p:ext uri="{BB962C8B-B14F-4D97-AF65-F5344CB8AC3E}">
        <p14:creationId xmlns:p14="http://schemas.microsoft.com/office/powerpoint/2010/main" val="17294602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47</a:t>
            </a:fld>
            <a:endParaRPr lang="en-US" dirty="0"/>
          </a:p>
        </p:txBody>
      </p:sp>
    </p:spTree>
    <p:extLst>
      <p:ext uri="{BB962C8B-B14F-4D97-AF65-F5344CB8AC3E}">
        <p14:creationId xmlns:p14="http://schemas.microsoft.com/office/powerpoint/2010/main" val="1169432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7</a:t>
            </a:fld>
            <a:endParaRPr lang="en-US" dirty="0"/>
          </a:p>
        </p:txBody>
      </p:sp>
    </p:spTree>
    <p:extLst>
      <p:ext uri="{BB962C8B-B14F-4D97-AF65-F5344CB8AC3E}">
        <p14:creationId xmlns:p14="http://schemas.microsoft.com/office/powerpoint/2010/main" val="30446547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48</a:t>
            </a:fld>
            <a:endParaRPr lang="en-US" dirty="0"/>
          </a:p>
        </p:txBody>
      </p:sp>
    </p:spTree>
    <p:extLst>
      <p:ext uri="{BB962C8B-B14F-4D97-AF65-F5344CB8AC3E}">
        <p14:creationId xmlns:p14="http://schemas.microsoft.com/office/powerpoint/2010/main" val="36598113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49</a:t>
            </a:fld>
            <a:endParaRPr lang="en-US" dirty="0"/>
          </a:p>
        </p:txBody>
      </p:sp>
    </p:spTree>
    <p:extLst>
      <p:ext uri="{BB962C8B-B14F-4D97-AF65-F5344CB8AC3E}">
        <p14:creationId xmlns:p14="http://schemas.microsoft.com/office/powerpoint/2010/main" val="41257904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50</a:t>
            </a:fld>
            <a:endParaRPr lang="en-US" dirty="0"/>
          </a:p>
        </p:txBody>
      </p:sp>
    </p:spTree>
    <p:extLst>
      <p:ext uri="{BB962C8B-B14F-4D97-AF65-F5344CB8AC3E}">
        <p14:creationId xmlns:p14="http://schemas.microsoft.com/office/powerpoint/2010/main" val="1646547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51</a:t>
            </a:fld>
            <a:endParaRPr lang="en-US" dirty="0"/>
          </a:p>
        </p:txBody>
      </p:sp>
    </p:spTree>
    <p:extLst>
      <p:ext uri="{BB962C8B-B14F-4D97-AF65-F5344CB8AC3E}">
        <p14:creationId xmlns:p14="http://schemas.microsoft.com/office/powerpoint/2010/main" val="13870468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52</a:t>
            </a:fld>
            <a:endParaRPr lang="en-US" dirty="0"/>
          </a:p>
        </p:txBody>
      </p:sp>
    </p:spTree>
    <p:extLst>
      <p:ext uri="{BB962C8B-B14F-4D97-AF65-F5344CB8AC3E}">
        <p14:creationId xmlns:p14="http://schemas.microsoft.com/office/powerpoint/2010/main" val="12289916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53</a:t>
            </a:fld>
            <a:endParaRPr lang="en-US" dirty="0"/>
          </a:p>
        </p:txBody>
      </p:sp>
    </p:spTree>
    <p:extLst>
      <p:ext uri="{BB962C8B-B14F-4D97-AF65-F5344CB8AC3E}">
        <p14:creationId xmlns:p14="http://schemas.microsoft.com/office/powerpoint/2010/main" val="32137802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solidFill>
                <a:srgbClr val="FF0000"/>
              </a:solidFill>
            </a:endParaRPr>
          </a:p>
        </p:txBody>
      </p:sp>
      <p:sp>
        <p:nvSpPr>
          <p:cNvPr id="4" name="Slide Number Placeholder 3"/>
          <p:cNvSpPr>
            <a:spLocks noGrp="1"/>
          </p:cNvSpPr>
          <p:nvPr>
            <p:ph type="sldNum" sz="quarter" idx="5"/>
          </p:nvPr>
        </p:nvSpPr>
        <p:spPr/>
        <p:txBody>
          <a:bodyPr/>
          <a:lstStyle/>
          <a:p>
            <a:fld id="{13FCB4B9-E6F9-B542-97F6-01BBA1E4C354}" type="slidenum">
              <a:rPr lang="en-US" smtClean="0"/>
              <a:t>54</a:t>
            </a:fld>
            <a:endParaRPr lang="en-US" dirty="0"/>
          </a:p>
        </p:txBody>
      </p:sp>
    </p:spTree>
    <p:extLst>
      <p:ext uri="{BB962C8B-B14F-4D97-AF65-F5344CB8AC3E}">
        <p14:creationId xmlns:p14="http://schemas.microsoft.com/office/powerpoint/2010/main" val="15729732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55</a:t>
            </a:fld>
            <a:endParaRPr lang="en-US" dirty="0"/>
          </a:p>
        </p:txBody>
      </p:sp>
    </p:spTree>
    <p:extLst>
      <p:ext uri="{BB962C8B-B14F-4D97-AF65-F5344CB8AC3E}">
        <p14:creationId xmlns:p14="http://schemas.microsoft.com/office/powerpoint/2010/main" val="12011658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56</a:t>
            </a:fld>
            <a:endParaRPr lang="en-US" dirty="0"/>
          </a:p>
        </p:txBody>
      </p:sp>
    </p:spTree>
    <p:extLst>
      <p:ext uri="{BB962C8B-B14F-4D97-AF65-F5344CB8AC3E}">
        <p14:creationId xmlns:p14="http://schemas.microsoft.com/office/powerpoint/2010/main" val="18489087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57</a:t>
            </a:fld>
            <a:endParaRPr lang="en-US" dirty="0"/>
          </a:p>
        </p:txBody>
      </p:sp>
    </p:spTree>
    <p:extLst>
      <p:ext uri="{BB962C8B-B14F-4D97-AF65-F5344CB8AC3E}">
        <p14:creationId xmlns:p14="http://schemas.microsoft.com/office/powerpoint/2010/main" val="169274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8</a:t>
            </a:fld>
            <a:endParaRPr lang="en-US" dirty="0"/>
          </a:p>
        </p:txBody>
      </p:sp>
    </p:spTree>
    <p:extLst>
      <p:ext uri="{BB962C8B-B14F-4D97-AF65-F5344CB8AC3E}">
        <p14:creationId xmlns:p14="http://schemas.microsoft.com/office/powerpoint/2010/main" val="9005333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58</a:t>
            </a:fld>
            <a:endParaRPr lang="en-US" dirty="0"/>
          </a:p>
        </p:txBody>
      </p:sp>
    </p:spTree>
    <p:extLst>
      <p:ext uri="{BB962C8B-B14F-4D97-AF65-F5344CB8AC3E}">
        <p14:creationId xmlns:p14="http://schemas.microsoft.com/office/powerpoint/2010/main" val="18656543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59</a:t>
            </a:fld>
            <a:endParaRPr lang="en-US" dirty="0"/>
          </a:p>
        </p:txBody>
      </p:sp>
    </p:spTree>
    <p:extLst>
      <p:ext uri="{BB962C8B-B14F-4D97-AF65-F5344CB8AC3E}">
        <p14:creationId xmlns:p14="http://schemas.microsoft.com/office/powerpoint/2010/main" val="42213937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60</a:t>
            </a:fld>
            <a:endParaRPr lang="en-US" dirty="0"/>
          </a:p>
        </p:txBody>
      </p:sp>
    </p:spTree>
    <p:extLst>
      <p:ext uri="{BB962C8B-B14F-4D97-AF65-F5344CB8AC3E}">
        <p14:creationId xmlns:p14="http://schemas.microsoft.com/office/powerpoint/2010/main" val="42688769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61</a:t>
            </a:fld>
            <a:endParaRPr lang="en-US" dirty="0"/>
          </a:p>
        </p:txBody>
      </p:sp>
    </p:spTree>
    <p:extLst>
      <p:ext uri="{BB962C8B-B14F-4D97-AF65-F5344CB8AC3E}">
        <p14:creationId xmlns:p14="http://schemas.microsoft.com/office/powerpoint/2010/main" val="14620367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62</a:t>
            </a:fld>
            <a:endParaRPr lang="en-US" dirty="0"/>
          </a:p>
        </p:txBody>
      </p:sp>
    </p:spTree>
    <p:extLst>
      <p:ext uri="{BB962C8B-B14F-4D97-AF65-F5344CB8AC3E}">
        <p14:creationId xmlns:p14="http://schemas.microsoft.com/office/powerpoint/2010/main" val="4844675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63</a:t>
            </a:fld>
            <a:endParaRPr lang="en-US" dirty="0"/>
          </a:p>
        </p:txBody>
      </p:sp>
    </p:spTree>
    <p:extLst>
      <p:ext uri="{BB962C8B-B14F-4D97-AF65-F5344CB8AC3E}">
        <p14:creationId xmlns:p14="http://schemas.microsoft.com/office/powerpoint/2010/main" val="3721539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64</a:t>
            </a:fld>
            <a:endParaRPr lang="en-US" dirty="0"/>
          </a:p>
        </p:txBody>
      </p:sp>
    </p:spTree>
    <p:extLst>
      <p:ext uri="{BB962C8B-B14F-4D97-AF65-F5344CB8AC3E}">
        <p14:creationId xmlns:p14="http://schemas.microsoft.com/office/powerpoint/2010/main" val="31970627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65</a:t>
            </a:fld>
            <a:endParaRPr lang="en-US" dirty="0"/>
          </a:p>
        </p:txBody>
      </p:sp>
    </p:spTree>
    <p:extLst>
      <p:ext uri="{BB962C8B-B14F-4D97-AF65-F5344CB8AC3E}">
        <p14:creationId xmlns:p14="http://schemas.microsoft.com/office/powerpoint/2010/main" val="42932384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66</a:t>
            </a:fld>
            <a:endParaRPr lang="en-US" dirty="0"/>
          </a:p>
        </p:txBody>
      </p:sp>
    </p:spTree>
    <p:extLst>
      <p:ext uri="{BB962C8B-B14F-4D97-AF65-F5344CB8AC3E}">
        <p14:creationId xmlns:p14="http://schemas.microsoft.com/office/powerpoint/2010/main" val="30210141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67</a:t>
            </a:fld>
            <a:endParaRPr lang="en-US" dirty="0"/>
          </a:p>
        </p:txBody>
      </p:sp>
    </p:spTree>
    <p:extLst>
      <p:ext uri="{BB962C8B-B14F-4D97-AF65-F5344CB8AC3E}">
        <p14:creationId xmlns:p14="http://schemas.microsoft.com/office/powerpoint/2010/main" val="178202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C5666"/>
                </a:solidFill>
                <a:latin typeface="Arial" panose="020B0604020202020204" pitchFamily="34" charset="0"/>
                <a:cs typeface="Arial" panose="020B0604020202020204" pitchFamily="34" charset="0"/>
              </a:rPr>
              <a:t>The Health Equalities Framework or the HEF was developed following concerns of several reports highlighting premature and avoidable deaths and compromised quality of life when experiencing ill health for people with a learning disability.  </a:t>
            </a:r>
            <a:endParaRPr lang="en-US" sz="1400" dirty="0">
              <a:solidFill>
                <a:srgbClr val="0070C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C5666"/>
                </a:solidFill>
                <a:latin typeface="Arial" panose="020B0604020202020204" pitchFamily="34" charset="0"/>
                <a:cs typeface="Arial" panose="020B0604020202020204" pitchFamily="34" charset="0"/>
              </a:rPr>
              <a:t>The Health Equalities Framework or the HEF was developed following concerns of several reports highlighting premature and avoidable deaths and compromised quality of life when experiencing ill health for people with a learning disability.  </a:t>
            </a:r>
            <a:endParaRPr lang="en-US" sz="1400" dirty="0">
              <a:solidFill>
                <a:srgbClr val="0070C0"/>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9</a:t>
            </a:fld>
            <a:endParaRPr lang="en-US" dirty="0"/>
          </a:p>
        </p:txBody>
      </p:sp>
    </p:spTree>
    <p:extLst>
      <p:ext uri="{BB962C8B-B14F-4D97-AF65-F5344CB8AC3E}">
        <p14:creationId xmlns:p14="http://schemas.microsoft.com/office/powerpoint/2010/main" val="9902303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68</a:t>
            </a:fld>
            <a:endParaRPr lang="en-US" dirty="0"/>
          </a:p>
        </p:txBody>
      </p:sp>
    </p:spTree>
    <p:extLst>
      <p:ext uri="{BB962C8B-B14F-4D97-AF65-F5344CB8AC3E}">
        <p14:creationId xmlns:p14="http://schemas.microsoft.com/office/powerpoint/2010/main" val="2981099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2C5666"/>
                </a:solidFill>
                <a:latin typeface="Arial" panose="020B0604020202020204" pitchFamily="34" charset="0"/>
                <a:cs typeface="Arial" panose="020B0604020202020204" pitchFamily="34" charset="0"/>
              </a:rPr>
              <a:t>Discussion (group</a:t>
            </a:r>
            <a:r>
              <a:rPr lang="en-GB" sz="1200" b="0" dirty="0">
                <a:solidFill>
                  <a:srgbClr val="2C5666"/>
                </a:solidFill>
                <a:latin typeface="Arial" panose="020B0604020202020204" pitchFamily="34" charset="0"/>
                <a:cs typeface="Arial" panose="020B0604020202020204" pitchFamily="34" charset="0"/>
              </a:rPr>
              <a:t>)</a:t>
            </a:r>
            <a:r>
              <a:rPr lang="en-GB" sz="1200" b="0" baseline="0" dirty="0">
                <a:solidFill>
                  <a:srgbClr val="2C5666"/>
                </a:solidFill>
                <a:latin typeface="Arial" panose="020B0604020202020204" pitchFamily="34" charset="0"/>
                <a:cs typeface="Arial" panose="020B0604020202020204" pitchFamily="34" charset="0"/>
              </a:rPr>
              <a:t>: </a:t>
            </a:r>
            <a:r>
              <a:rPr lang="en-GB" sz="1200" b="0" dirty="0">
                <a:solidFill>
                  <a:srgbClr val="2C5666"/>
                </a:solidFill>
                <a:latin typeface="Arial" panose="020B0604020202020204" pitchFamily="34" charset="0"/>
                <a:cs typeface="Arial" panose="020B0604020202020204" pitchFamily="34" charset="0"/>
              </a:rPr>
              <a:t>HEF was developed by several clinicians in England out of concern for people with a learning disability and their families experiencing health inequalities.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C5666"/>
                </a:solidFill>
                <a:latin typeface="Arial" panose="020B0604020202020204" pitchFamily="34" charset="0"/>
                <a:cs typeface="Arial" panose="020B0604020202020204" pitchFamily="34" charset="0"/>
              </a:rPr>
              <a:t>Highlighting premature &amp; avoidable deaths &amp; compromised quality of life when experiencing ill health. </a:t>
            </a:r>
          </a:p>
          <a:p>
            <a:r>
              <a:rPr lang="en-GB" dirty="0"/>
              <a:t>The consultants collaborated with a with a range of stakeholders, including:</a:t>
            </a:r>
          </a:p>
          <a:p>
            <a:pPr marL="171450" indent="-171450">
              <a:buFontTx/>
              <a:buChar char="-"/>
            </a:pPr>
            <a:r>
              <a:rPr lang="en-GB" dirty="0"/>
              <a:t>National Development Team for Inclusion/</a:t>
            </a:r>
            <a:r>
              <a:rPr lang="en-GB" baseline="0" dirty="0"/>
              <a:t> </a:t>
            </a:r>
            <a:r>
              <a:rPr lang="en-GB" dirty="0"/>
              <a:t>Improving Health /</a:t>
            </a:r>
            <a:r>
              <a:rPr lang="en-GB" baseline="0" dirty="0"/>
              <a:t> </a:t>
            </a:r>
            <a:r>
              <a:rPr lang="en-GB" dirty="0"/>
              <a:t>Lives Learning Disability Observatory/</a:t>
            </a:r>
            <a:r>
              <a:rPr lang="en-GB" baseline="0" dirty="0"/>
              <a:t> </a:t>
            </a:r>
            <a:r>
              <a:rPr lang="en-GB" dirty="0"/>
              <a:t>People with learning disabilities/</a:t>
            </a:r>
            <a:r>
              <a:rPr lang="en-GB" baseline="0" dirty="0"/>
              <a:t> </a:t>
            </a:r>
            <a:r>
              <a:rPr lang="en-GB" dirty="0"/>
              <a:t>Family carers/</a:t>
            </a:r>
            <a:r>
              <a:rPr lang="en-GB" baseline="0" dirty="0"/>
              <a:t> </a:t>
            </a:r>
            <a:r>
              <a:rPr lang="en-GB" dirty="0"/>
              <a:t>Commissioners &amp; </a:t>
            </a:r>
          </a:p>
          <a:p>
            <a:pPr marL="0" indent="0">
              <a:buFontTx/>
              <a:buNone/>
            </a:pPr>
            <a:r>
              <a:rPr lang="en-GB" dirty="0"/>
              <a:t>service providers </a:t>
            </a:r>
          </a:p>
          <a:p>
            <a:pPr marL="0" indent="0">
              <a:buFontTx/>
              <a:buNone/>
            </a:pPr>
            <a:r>
              <a:rPr lang="en-GB" dirty="0"/>
              <a:t>Reports: </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Parliamentary and Health Service Ombudsman (2009) </a:t>
            </a:r>
            <a:r>
              <a:rPr lang="en-GB" sz="1200" b="0" i="1" u="none" strike="noStrike" kern="1200" baseline="0" dirty="0">
                <a:solidFill>
                  <a:schemeClr val="tx1"/>
                </a:solidFill>
                <a:latin typeface="+mn-lt"/>
                <a:ea typeface="+mn-ea"/>
                <a:cs typeface="+mn-cs"/>
              </a:rPr>
              <a:t>Six Lives: The Provision of</a:t>
            </a:r>
          </a:p>
          <a:p>
            <a:r>
              <a:rPr lang="en-GB" sz="1200" b="0" i="1" u="none" strike="noStrike" kern="1200" baseline="0" dirty="0">
                <a:solidFill>
                  <a:schemeClr val="tx1"/>
                </a:solidFill>
                <a:latin typeface="+mn-lt"/>
                <a:ea typeface="+mn-ea"/>
                <a:cs typeface="+mn-cs"/>
              </a:rPr>
              <a:t>Public Services to People with Learning Disabilities</a:t>
            </a:r>
            <a:r>
              <a:rPr lang="en-GB" sz="1200" b="0" i="0" u="none" strike="noStrike" kern="1200" baseline="0" dirty="0">
                <a:solidFill>
                  <a:schemeClr val="tx1"/>
                </a:solidFill>
                <a:latin typeface="+mn-lt"/>
                <a:ea typeface="+mn-ea"/>
                <a:cs typeface="+mn-cs"/>
              </a:rPr>
              <a:t>. London: The Stationery Office.</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Michael, J. (2008) </a:t>
            </a:r>
            <a:r>
              <a:rPr lang="en-GB" sz="1200" b="0" i="1" u="none" strike="noStrike" kern="1200" baseline="0" dirty="0">
                <a:solidFill>
                  <a:schemeClr val="tx1"/>
                </a:solidFill>
                <a:latin typeface="+mn-lt"/>
                <a:ea typeface="+mn-ea"/>
                <a:cs typeface="+mn-cs"/>
              </a:rPr>
              <a:t>Healthcare for All: Report of the Independent Inquiry into Access</a:t>
            </a:r>
          </a:p>
          <a:p>
            <a:r>
              <a:rPr lang="en-GB" sz="1200" b="0" i="1" u="none" strike="noStrike" kern="1200" baseline="0" dirty="0">
                <a:solidFill>
                  <a:schemeClr val="tx1"/>
                </a:solidFill>
                <a:latin typeface="+mn-lt"/>
                <a:ea typeface="+mn-ea"/>
                <a:cs typeface="+mn-cs"/>
              </a:rPr>
              <a:t>to Healthcare for People with Learning Disabilities</a:t>
            </a:r>
            <a:r>
              <a:rPr lang="en-GB" sz="1200" b="0" i="0" u="none" strike="noStrike" kern="1200" baseline="0" dirty="0">
                <a:solidFill>
                  <a:schemeClr val="tx1"/>
                </a:solidFill>
                <a:latin typeface="+mn-lt"/>
                <a:ea typeface="+mn-ea"/>
                <a:cs typeface="+mn-cs"/>
              </a:rPr>
              <a:t>. London: Department of Health.</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Department of Health (2001) </a:t>
            </a:r>
            <a:r>
              <a:rPr lang="en-GB" sz="1200" b="0" i="1" u="none" strike="noStrike" kern="1200" baseline="0" dirty="0">
                <a:solidFill>
                  <a:schemeClr val="tx1"/>
                </a:solidFill>
                <a:latin typeface="+mn-lt"/>
                <a:ea typeface="+mn-ea"/>
                <a:cs typeface="+mn-cs"/>
              </a:rPr>
              <a:t>Valuing People: A New Strategy for Learning</a:t>
            </a:r>
          </a:p>
          <a:p>
            <a:r>
              <a:rPr lang="en-GB" sz="1200" b="0" i="1" u="none" strike="noStrike" kern="1200" baseline="0" dirty="0">
                <a:solidFill>
                  <a:schemeClr val="tx1"/>
                </a:solidFill>
                <a:latin typeface="+mn-lt"/>
                <a:ea typeface="+mn-ea"/>
                <a:cs typeface="+mn-cs"/>
              </a:rPr>
              <a:t>Disability for the 21st Century</a:t>
            </a:r>
            <a:r>
              <a:rPr lang="en-GB" sz="1200" b="0" i="0" u="none" strike="noStrike" kern="1200" baseline="0" dirty="0">
                <a:solidFill>
                  <a:schemeClr val="tx1"/>
                </a:solidFill>
                <a:latin typeface="+mn-lt"/>
                <a:ea typeface="+mn-ea"/>
                <a:cs typeface="+mn-cs"/>
              </a:rPr>
              <a:t>. London: Department of Health.</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Mencap (2004) </a:t>
            </a:r>
            <a:r>
              <a:rPr lang="en-GB" sz="1200" b="0" i="1" u="none" strike="noStrike" kern="1200" baseline="0" dirty="0">
                <a:solidFill>
                  <a:schemeClr val="tx1"/>
                </a:solidFill>
                <a:latin typeface="+mn-lt"/>
                <a:ea typeface="+mn-ea"/>
                <a:cs typeface="+mn-cs"/>
              </a:rPr>
              <a:t>Treat Me Right</a:t>
            </a:r>
            <a:r>
              <a:rPr lang="en-GB" sz="1200" b="0" i="0" u="none" strike="noStrike" kern="1200" baseline="0" dirty="0">
                <a:solidFill>
                  <a:schemeClr val="tx1"/>
                </a:solidFill>
                <a:latin typeface="+mn-lt"/>
                <a:ea typeface="+mn-ea"/>
                <a:cs typeface="+mn-cs"/>
              </a:rPr>
              <a:t>. London: Mencap.</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Disability Rights Commission (2006) </a:t>
            </a:r>
            <a:r>
              <a:rPr lang="en-GB" sz="1200" b="0" i="1" u="none" strike="noStrike" kern="1200" baseline="0" dirty="0">
                <a:solidFill>
                  <a:schemeClr val="tx1"/>
                </a:solidFill>
                <a:latin typeface="+mn-lt"/>
                <a:ea typeface="+mn-ea"/>
                <a:cs typeface="+mn-cs"/>
              </a:rPr>
              <a:t>Equal Treatment: Closing the Gap. A</a:t>
            </a:r>
          </a:p>
          <a:p>
            <a:r>
              <a:rPr lang="en-GB" sz="1200" b="0" i="1" u="none" strike="noStrike" kern="1200" baseline="0" dirty="0">
                <a:solidFill>
                  <a:schemeClr val="tx1"/>
                </a:solidFill>
                <a:latin typeface="+mn-lt"/>
                <a:ea typeface="+mn-ea"/>
                <a:cs typeface="+mn-cs"/>
              </a:rPr>
              <a:t>Formal Investigation into physical health inequalities experienced by people</a:t>
            </a:r>
          </a:p>
          <a:p>
            <a:r>
              <a:rPr lang="en-GB" sz="1200" b="0" i="1" u="none" strike="noStrike" kern="1200" baseline="0" dirty="0">
                <a:solidFill>
                  <a:schemeClr val="tx1"/>
                </a:solidFill>
                <a:latin typeface="+mn-lt"/>
                <a:ea typeface="+mn-ea"/>
                <a:cs typeface="+mn-cs"/>
              </a:rPr>
              <a:t>with learning disabilities and/or mental health problems</a:t>
            </a:r>
            <a:r>
              <a:rPr lang="en-GB" sz="1200" b="0" i="0" u="none" strike="noStrike" kern="1200" baseline="0" dirty="0">
                <a:solidFill>
                  <a:schemeClr val="tx1"/>
                </a:solidFill>
                <a:latin typeface="+mn-lt"/>
                <a:ea typeface="+mn-ea"/>
                <a:cs typeface="+mn-cs"/>
              </a:rPr>
              <a:t>. London: HMSO.</a:t>
            </a:r>
          </a:p>
          <a:p>
            <a:r>
              <a:rPr lang="en-GB" sz="1200" b="0" i="0" u="none" strike="noStrike" kern="1200" baseline="0" dirty="0">
                <a:solidFill>
                  <a:schemeClr val="tx1"/>
                </a:solidFill>
                <a:latin typeface="+mn-lt"/>
                <a:ea typeface="+mn-ea"/>
                <a:cs typeface="+mn-cs"/>
              </a:rPr>
              <a:t>Mencap (2007) </a:t>
            </a:r>
            <a:r>
              <a:rPr lang="en-GB" sz="1200" b="0" i="1" u="none" strike="noStrike" kern="1200" baseline="0" dirty="0">
                <a:solidFill>
                  <a:schemeClr val="tx1"/>
                </a:solidFill>
                <a:latin typeface="+mn-lt"/>
                <a:ea typeface="+mn-ea"/>
                <a:cs typeface="+mn-cs"/>
              </a:rPr>
              <a:t>Death by Indifference</a:t>
            </a:r>
            <a:r>
              <a:rPr lang="en-GB" sz="1200" b="0" i="0" u="none" strike="noStrike" kern="1200" baseline="0" dirty="0">
                <a:solidFill>
                  <a:schemeClr val="tx1"/>
                </a:solidFill>
                <a:latin typeface="+mn-lt"/>
                <a:ea typeface="+mn-ea"/>
                <a:cs typeface="+mn-cs"/>
              </a:rPr>
              <a:t>. London: Mencap.</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See: Emerson E. and Heslop P. (2010) </a:t>
            </a:r>
            <a:r>
              <a:rPr lang="en-GB" sz="1200" b="0" i="1" u="none" strike="noStrike" kern="1200" baseline="0" dirty="0">
                <a:solidFill>
                  <a:schemeClr val="tx1"/>
                </a:solidFill>
                <a:latin typeface="+mn-lt"/>
                <a:ea typeface="+mn-ea"/>
                <a:cs typeface="+mn-cs"/>
              </a:rPr>
              <a:t>A working definition of learning disabilities</a:t>
            </a:r>
            <a:r>
              <a:rPr lang="en-GB" sz="1200" b="0" i="0" u="none" strike="noStrike" kern="1200" baseline="0" dirty="0">
                <a:solidFill>
                  <a:schemeClr val="tx1"/>
                </a:solidFill>
                <a:latin typeface="+mn-lt"/>
                <a:ea typeface="+mn-ea"/>
                <a:cs typeface="+mn-cs"/>
              </a:rPr>
              <a:t>.</a:t>
            </a:r>
          </a:p>
          <a:p>
            <a:r>
              <a:rPr lang="en-GB" sz="1200" b="0" i="0" u="none" strike="noStrike" kern="1200" baseline="0" dirty="0">
                <a:solidFill>
                  <a:schemeClr val="tx1"/>
                </a:solidFill>
                <a:latin typeface="+mn-lt"/>
                <a:ea typeface="+mn-ea"/>
                <a:cs typeface="+mn-cs"/>
              </a:rPr>
              <a:t>Durham: Improving Health and Lives Learning Disabilities Observatory.</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Parliamentary and Health Service Ombudsman (2011) </a:t>
            </a:r>
            <a:r>
              <a:rPr lang="en-GB" sz="1200" b="0" i="1" u="none" strike="noStrike" kern="1200" baseline="0" dirty="0">
                <a:solidFill>
                  <a:schemeClr val="tx1"/>
                </a:solidFill>
                <a:latin typeface="+mn-lt"/>
                <a:ea typeface="+mn-ea"/>
                <a:cs typeface="+mn-cs"/>
              </a:rPr>
              <a:t>Care and</a:t>
            </a:r>
          </a:p>
          <a:p>
            <a:r>
              <a:rPr lang="en-GB" sz="1200" b="0" i="1" u="none" strike="noStrike" kern="1200" baseline="0" dirty="0">
                <a:solidFill>
                  <a:schemeClr val="tx1"/>
                </a:solidFill>
                <a:latin typeface="+mn-lt"/>
                <a:ea typeface="+mn-ea"/>
                <a:cs typeface="+mn-cs"/>
              </a:rPr>
              <a:t>compassion? Report of the Health Service Ombudsman on ten investigations</a:t>
            </a:r>
          </a:p>
          <a:p>
            <a:r>
              <a:rPr lang="en-GB" sz="1200" b="0" i="1" u="none" strike="noStrike" kern="1200" baseline="0" dirty="0">
                <a:solidFill>
                  <a:schemeClr val="tx1"/>
                </a:solidFill>
                <a:latin typeface="+mn-lt"/>
                <a:ea typeface="+mn-ea"/>
                <a:cs typeface="+mn-cs"/>
              </a:rPr>
              <a:t>into NHS care of older people</a:t>
            </a:r>
            <a:r>
              <a:rPr lang="en-GB" sz="1200" b="0" i="0" u="none" strike="noStrike" kern="1200" baseline="0" dirty="0">
                <a:solidFill>
                  <a:schemeClr val="tx1"/>
                </a:solidFill>
                <a:latin typeface="+mn-lt"/>
                <a:ea typeface="+mn-ea"/>
                <a:cs typeface="+mn-cs"/>
              </a:rPr>
              <a:t>. London: The Stationery Office.</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Care Quality Commission (2011) </a:t>
            </a:r>
            <a:r>
              <a:rPr lang="en-GB" sz="1200" b="0" i="1" u="none" strike="noStrike" kern="1200" baseline="0" dirty="0">
                <a:solidFill>
                  <a:schemeClr val="tx1"/>
                </a:solidFill>
                <a:latin typeface="+mn-lt"/>
                <a:ea typeface="+mn-ea"/>
                <a:cs typeface="+mn-cs"/>
              </a:rPr>
              <a:t>Dignity and nutrition inspection</a:t>
            </a:r>
          </a:p>
          <a:p>
            <a:r>
              <a:rPr lang="en-GB" sz="1200" b="0" i="1" u="none" strike="noStrike" kern="1200" baseline="0" dirty="0">
                <a:solidFill>
                  <a:schemeClr val="tx1"/>
                </a:solidFill>
                <a:latin typeface="+mn-lt"/>
                <a:ea typeface="+mn-ea"/>
                <a:cs typeface="+mn-cs"/>
              </a:rPr>
              <a:t>programme. A national overview</a:t>
            </a:r>
            <a:r>
              <a:rPr lang="en-GB" sz="1200" b="0" i="0" u="none" strike="noStrike" kern="1200" baseline="0" dirty="0">
                <a:solidFill>
                  <a:schemeClr val="tx1"/>
                </a:solidFill>
                <a:latin typeface="+mn-lt"/>
                <a:ea typeface="+mn-ea"/>
                <a:cs typeface="+mn-cs"/>
              </a:rPr>
              <a:t>. Newcastle upon Tyne: CQC.</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Francis, R. (2010) </a:t>
            </a:r>
            <a:r>
              <a:rPr lang="en-GB" sz="1200" b="0" i="1" u="none" strike="noStrike" kern="1200" baseline="0" dirty="0">
                <a:solidFill>
                  <a:schemeClr val="tx1"/>
                </a:solidFill>
                <a:latin typeface="+mn-lt"/>
                <a:ea typeface="+mn-ea"/>
                <a:cs typeface="+mn-cs"/>
              </a:rPr>
              <a:t>Independent Inquiry into care provided by Mid Staffordshire NHS</a:t>
            </a:r>
          </a:p>
          <a:p>
            <a:r>
              <a:rPr lang="en-GB" sz="1200" b="0" i="1" u="none" strike="noStrike" kern="1200" baseline="0" dirty="0">
                <a:solidFill>
                  <a:schemeClr val="tx1"/>
                </a:solidFill>
                <a:latin typeface="+mn-lt"/>
                <a:ea typeface="+mn-ea"/>
                <a:cs typeface="+mn-cs"/>
              </a:rPr>
              <a:t>Foundation Trust January 2005 – March 2009</a:t>
            </a:r>
            <a:r>
              <a:rPr lang="en-GB" sz="1200" b="0" i="0" u="none" strike="noStrike" kern="1200" baseline="0" dirty="0">
                <a:solidFill>
                  <a:schemeClr val="tx1"/>
                </a:solidFill>
                <a:latin typeface="+mn-lt"/>
                <a:ea typeface="+mn-ea"/>
                <a:cs typeface="+mn-cs"/>
              </a:rPr>
              <a:t>. London: The Stationery Office.</a:t>
            </a:r>
          </a:p>
        </p:txBody>
      </p:sp>
      <p:sp>
        <p:nvSpPr>
          <p:cNvPr id="4" name="Slide Number Placeholder 3"/>
          <p:cNvSpPr>
            <a:spLocks noGrp="1"/>
          </p:cNvSpPr>
          <p:nvPr>
            <p:ph type="sldNum" sz="quarter" idx="5"/>
          </p:nvPr>
        </p:nvSpPr>
        <p:spPr/>
        <p:txBody>
          <a:bodyPr/>
          <a:lstStyle/>
          <a:p>
            <a:fld id="{13FCB4B9-E6F9-B542-97F6-01BBA1E4C354}" type="slidenum">
              <a:rPr lang="en-US" smtClean="0"/>
              <a:t>10</a:t>
            </a:fld>
            <a:endParaRPr lang="en-US" dirty="0"/>
          </a:p>
        </p:txBody>
      </p:sp>
    </p:spTree>
    <p:extLst>
      <p:ext uri="{BB962C8B-B14F-4D97-AF65-F5344CB8AC3E}">
        <p14:creationId xmlns:p14="http://schemas.microsoft.com/office/powerpoint/2010/main" val="3781769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fld id="{13FCB4B9-E6F9-B542-97F6-01BBA1E4C354}" type="slidenum">
              <a:rPr lang="en-US" smtClean="0"/>
              <a:t>11</a:t>
            </a:fld>
            <a:endParaRPr lang="en-US" dirty="0"/>
          </a:p>
        </p:txBody>
      </p:sp>
    </p:spTree>
    <p:extLst>
      <p:ext uri="{BB962C8B-B14F-4D97-AF65-F5344CB8AC3E}">
        <p14:creationId xmlns:p14="http://schemas.microsoft.com/office/powerpoint/2010/main" val="580799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fld id="{13FCB4B9-E6F9-B542-97F6-01BBA1E4C354}" type="slidenum">
              <a:rPr lang="en-US" smtClean="0"/>
              <a:t>12</a:t>
            </a:fld>
            <a:endParaRPr lang="en-US" dirty="0"/>
          </a:p>
        </p:txBody>
      </p:sp>
    </p:spTree>
    <p:extLst>
      <p:ext uri="{BB962C8B-B14F-4D97-AF65-F5344CB8AC3E}">
        <p14:creationId xmlns:p14="http://schemas.microsoft.com/office/powerpoint/2010/main" val="8119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82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67F073-A9CB-9940-92EC-EA8D690208E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113342498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FC2F8F-8210-CB4A-A740-4E3C19C78E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998931"/>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F80229-71FC-EC40-BE17-3D9EB896311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98414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7F542A-60EA-164A-B55F-76362A6AC9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5459333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BCF012-6AEC-A548-979F-41D951D10C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250456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46233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5628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98460315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72452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68329054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24937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0377767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388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86507990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10.xml"/><Relationship Id="rId1" Type="http://schemas.openxmlformats.org/officeDocument/2006/relationships/slideLayout" Target="../slideLayouts/slideLayout14.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15.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xml"/><Relationship Id="rId1" Type="http://schemas.openxmlformats.org/officeDocument/2006/relationships/slideLayout" Target="../slideLayouts/slideLayout11.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8.xml"/><Relationship Id="rId1" Type="http://schemas.openxmlformats.org/officeDocument/2006/relationships/slideLayout" Target="../slideLayouts/slideLayout1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9.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A3E2FA-42A1-F94D-9A84-858A524D5D1A}"/>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48657273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8DCA26-EF27-F44A-98A7-0F213159B6AE}"/>
              </a:ext>
            </a:extLst>
          </p:cNvPr>
          <p:cNvSpPr/>
          <p:nvPr userDrawn="1"/>
        </p:nvSpPr>
        <p:spPr>
          <a:xfrm>
            <a:off x="6350" y="0"/>
            <a:ext cx="12185649" cy="6858000"/>
          </a:xfrm>
          <a:prstGeom prst="rect">
            <a:avLst/>
          </a:prstGeom>
          <a:gradFill>
            <a:gsLst>
              <a:gs pos="66000">
                <a:srgbClr val="15989D">
                  <a:alpha val="87000"/>
                </a:srgbClr>
              </a:gs>
              <a:gs pos="40000">
                <a:srgbClr val="15989D">
                  <a:alpha val="81000"/>
                </a:srgbClr>
              </a:gs>
              <a:gs pos="0">
                <a:srgbClr val="15989D"/>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064B881-DC33-BF4E-8CFB-D903A3934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sp>
        <p:nvSpPr>
          <p:cNvPr id="6" name="Rectangle 5">
            <a:extLst>
              <a:ext uri="{FF2B5EF4-FFF2-40B4-BE49-F238E27FC236}">
                <a16:creationId xmlns:a16="http://schemas.microsoft.com/office/drawing/2014/main" id="{AFCDD6D2-66E6-CB4B-912A-D59DDA09C15C}"/>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865033916"/>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EAD1C-9D36-F245-8034-794E638C589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4" name="Rectangle 3">
            <a:extLst>
              <a:ext uri="{FF2B5EF4-FFF2-40B4-BE49-F238E27FC236}">
                <a16:creationId xmlns:a16="http://schemas.microsoft.com/office/drawing/2014/main" id="{8412B509-0067-7848-85D3-5A7DD5D0B6E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201647320"/>
      </p:ext>
    </p:extLst>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0" y="0"/>
            <a:ext cx="12192000" cy="812800"/>
          </a:xfrm>
          <a:prstGeom prst="rect">
            <a:avLst/>
          </a:prstGeom>
          <a:gradFill>
            <a:gsLst>
              <a:gs pos="61000">
                <a:srgbClr val="6DA42E">
                  <a:alpha val="74000"/>
                </a:srgbClr>
              </a:gs>
              <a:gs pos="37000">
                <a:srgbClr val="6DA42E">
                  <a:alpha val="76000"/>
                </a:srgbClr>
              </a:gs>
              <a:gs pos="0">
                <a:srgbClr val="6DA42E"/>
              </a:gs>
              <a:gs pos="100000">
                <a:srgbClr val="6DA42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79299" cy="812800"/>
          </a:xfrm>
          <a:prstGeom prst="rect">
            <a:avLst/>
          </a:prstGeom>
        </p:spPr>
      </p:pic>
      <p:pic>
        <p:nvPicPr>
          <p:cNvPr id="5" name="Picture 4">
            <a:extLst>
              <a:ext uri="{FF2B5EF4-FFF2-40B4-BE49-F238E27FC236}">
                <a16:creationId xmlns:a16="http://schemas.microsoft.com/office/drawing/2014/main" id="{57A16CCD-F935-AD48-8095-91160D5E921A}"/>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
        <p:nvSpPr>
          <p:cNvPr id="6" name="Rectangle 5">
            <a:extLst>
              <a:ext uri="{FF2B5EF4-FFF2-40B4-BE49-F238E27FC236}">
                <a16:creationId xmlns:a16="http://schemas.microsoft.com/office/drawing/2014/main" id="{95D4C8B5-38C1-5E41-BCAF-C56AAFE115AD}"/>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13979977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99000">
                <a:srgbClr val="CF8503"/>
              </a:gs>
              <a:gs pos="69000">
                <a:srgbClr val="CF8503">
                  <a:alpha val="80000"/>
                </a:srgbClr>
              </a:gs>
              <a:gs pos="0">
                <a:srgbClr val="CF8503"/>
              </a:gs>
              <a:gs pos="32000">
                <a:srgbClr val="CF8503">
                  <a:alpha val="7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1" y="0"/>
            <a:ext cx="12179299" cy="812800"/>
          </a:xfrm>
          <a:prstGeom prst="rect">
            <a:avLst/>
          </a:prstGeom>
        </p:spPr>
      </p:pic>
      <p:pic>
        <p:nvPicPr>
          <p:cNvPr id="6" name="Picture 5">
            <a:extLst>
              <a:ext uri="{FF2B5EF4-FFF2-40B4-BE49-F238E27FC236}">
                <a16:creationId xmlns:a16="http://schemas.microsoft.com/office/drawing/2014/main" id="{B610B383-AB9F-E14D-97E1-FDE5E6AEA35D}"/>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7" cy="526897"/>
          </a:xfrm>
          <a:prstGeom prst="rect">
            <a:avLst/>
          </a:prstGeom>
        </p:spPr>
      </p:pic>
      <p:sp>
        <p:nvSpPr>
          <p:cNvPr id="5" name="Rectangle 4">
            <a:extLst>
              <a:ext uri="{FF2B5EF4-FFF2-40B4-BE49-F238E27FC236}">
                <a16:creationId xmlns:a16="http://schemas.microsoft.com/office/drawing/2014/main" id="{4664C656-3881-314C-91AC-D1A82883B7A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651102961"/>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2C5666">
                  <a:alpha val="83000"/>
                </a:srgbClr>
              </a:gs>
              <a:gs pos="43000">
                <a:srgbClr val="2C5666">
                  <a:alpha val="76000"/>
                </a:srgbClr>
              </a:gs>
              <a:gs pos="13000">
                <a:srgbClr val="2C5666"/>
              </a:gs>
              <a:gs pos="93000">
                <a:srgbClr val="2C566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5" name="Picture 4">
            <a:extLst>
              <a:ext uri="{FF2B5EF4-FFF2-40B4-BE49-F238E27FC236}">
                <a16:creationId xmlns:a16="http://schemas.microsoft.com/office/drawing/2014/main" id="{55AC3C5A-A14D-7748-828E-63B3F2A05885}"/>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6" name="Rectangle 5">
            <a:extLst>
              <a:ext uri="{FF2B5EF4-FFF2-40B4-BE49-F238E27FC236}">
                <a16:creationId xmlns:a16="http://schemas.microsoft.com/office/drawing/2014/main" id="{CD6A51C8-FBBA-5542-99A1-B3663166BB6D}"/>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2574560609"/>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15989D">
                  <a:alpha val="80000"/>
                </a:srgbClr>
              </a:gs>
              <a:gs pos="38000">
                <a:srgbClr val="15989D">
                  <a:alpha val="79000"/>
                </a:srgbClr>
              </a:gs>
              <a:gs pos="0">
                <a:srgbClr val="15989D"/>
              </a:gs>
              <a:gs pos="100000">
                <a:srgbClr val="15989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6" name="Picture 5">
            <a:extLst>
              <a:ext uri="{FF2B5EF4-FFF2-40B4-BE49-F238E27FC236}">
                <a16:creationId xmlns:a16="http://schemas.microsoft.com/office/drawing/2014/main" id="{55AC3C5A-A14D-7748-828E-63B3F2A05885}"/>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662350467"/>
      </p:ext>
    </p:extLst>
  </p:cSld>
  <p:clrMap bg1="lt1" tx1="dk1" bg2="lt2" tx2="dk2" accent1="accent1" accent2="accent2" accent3="accent3" accent4="accent4" accent5="accent5" accent6="accent6" hlink="hlink" folHlink="folHlink"/>
  <p:sldLayoutIdLst>
    <p:sldLayoutId id="2147483662" r:id="rId1"/>
    <p:sldLayoutId id="214748366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0206303"/>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162539-AF91-E34D-8FB9-3C299242EF30}"/>
              </a:ext>
            </a:extLst>
          </p:cNvPr>
          <p:cNvSpPr/>
          <p:nvPr userDrawn="1"/>
        </p:nvSpPr>
        <p:spPr>
          <a:xfrm>
            <a:off x="6351" y="0"/>
            <a:ext cx="12179300" cy="6858000"/>
          </a:xfrm>
          <a:prstGeom prst="rect">
            <a:avLst/>
          </a:prstGeom>
          <a:gradFill>
            <a:gsLst>
              <a:gs pos="0">
                <a:srgbClr val="6DA42E"/>
              </a:gs>
              <a:gs pos="66016">
                <a:srgbClr val="6DA42E">
                  <a:alpha val="75000"/>
                </a:srgbClr>
              </a:gs>
              <a:gs pos="36000">
                <a:srgbClr val="6DA42E">
                  <a:alpha val="75000"/>
                </a:srgbClr>
              </a:gs>
              <a:gs pos="100000">
                <a:srgbClr val="6DA42E"/>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F4D36A-1556-C343-8291-6B4EEDF6311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
        <p:nvSpPr>
          <p:cNvPr id="6" name="Rectangle 5">
            <a:extLst>
              <a:ext uri="{FF2B5EF4-FFF2-40B4-BE49-F238E27FC236}">
                <a16:creationId xmlns:a16="http://schemas.microsoft.com/office/drawing/2014/main" id="{8AA96D39-436A-7542-8B86-1EDA9322653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1341538531"/>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3090AA-C394-6E4B-8AD2-9F58AECB7672}"/>
              </a:ext>
            </a:extLst>
          </p:cNvPr>
          <p:cNvSpPr/>
          <p:nvPr userDrawn="1"/>
        </p:nvSpPr>
        <p:spPr>
          <a:xfrm>
            <a:off x="0" y="0"/>
            <a:ext cx="12192000" cy="6858000"/>
          </a:xfrm>
          <a:prstGeom prst="rect">
            <a:avLst/>
          </a:prstGeom>
          <a:gradFill>
            <a:gsLst>
              <a:gs pos="65000">
                <a:srgbClr val="CF8503">
                  <a:alpha val="79000"/>
                </a:srgbClr>
              </a:gs>
              <a:gs pos="41000">
                <a:srgbClr val="CF8503">
                  <a:alpha val="73000"/>
                </a:srgbClr>
              </a:gs>
              <a:gs pos="0">
                <a:srgbClr val="CF8503"/>
              </a:gs>
              <a:gs pos="100000">
                <a:srgbClr val="CF8503"/>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6BFA2B3-95DB-2A43-8B59-7DF7C70556D4}"/>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pic>
        <p:nvPicPr>
          <p:cNvPr id="7" name="Picture 6">
            <a:extLst>
              <a:ext uri="{FF2B5EF4-FFF2-40B4-BE49-F238E27FC236}">
                <a16:creationId xmlns:a16="http://schemas.microsoft.com/office/drawing/2014/main" id="{55AC3C5A-A14D-7748-828E-63B3F2A0588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150195584"/>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4DA37E-3597-674D-9114-6D0E72AC0400}"/>
              </a:ext>
            </a:extLst>
          </p:cNvPr>
          <p:cNvSpPr/>
          <p:nvPr userDrawn="1"/>
        </p:nvSpPr>
        <p:spPr>
          <a:xfrm>
            <a:off x="6351" y="0"/>
            <a:ext cx="12179300" cy="6858000"/>
          </a:xfrm>
          <a:prstGeom prst="rect">
            <a:avLst/>
          </a:prstGeom>
          <a:gradFill>
            <a:gsLst>
              <a:gs pos="12000">
                <a:srgbClr val="2C5666"/>
              </a:gs>
              <a:gs pos="57000">
                <a:srgbClr val="2C5666">
                  <a:alpha val="87000"/>
                </a:srgbClr>
              </a:gs>
              <a:gs pos="44000">
                <a:srgbClr val="2C5666">
                  <a:alpha val="86000"/>
                </a:srgbClr>
              </a:gs>
              <a:gs pos="93000">
                <a:srgbClr val="2C566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BF24482-46A7-4F42-878B-382B0EDF859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6" name="Rectangle 5">
            <a:extLst>
              <a:ext uri="{FF2B5EF4-FFF2-40B4-BE49-F238E27FC236}">
                <a16:creationId xmlns:a16="http://schemas.microsoft.com/office/drawing/2014/main" id="{5661E1BE-CF92-8E45-AF7C-46B041E3F147}"/>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976656025"/>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image" Target="../media/image31.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youtube.com/watch?v=Bnd2Uir_O3g" TargetMode="Externa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hyperlink" Target="https://www.ndti.org.uk/resources/publication/the-health-equality-framework-and-commissioning-guide1" TargetMode="Externa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8.xml"/><Relationship Id="rId5" Type="http://schemas.openxmlformats.org/officeDocument/2006/relationships/image" Target="../media/image50.png"/><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youtube.com/watch?v=Bnd2Uir_O3g" TargetMode="Externa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5.xml"/><Relationship Id="rId1" Type="http://schemas.openxmlformats.org/officeDocument/2006/relationships/slideLayout" Target="../slideLayouts/slideLayout9.xml"/><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6.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9.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63.png"/><Relationship Id="rId4" Type="http://schemas.openxmlformats.org/officeDocument/2006/relationships/image" Target="../media/image22.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Bnd2Uir_O3g"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hyperlink" Target="https://www.youtube.com/watch?v=Bnd2Uir_O3g" TargetMode="External"/><Relationship Id="rId2" Type="http://schemas.openxmlformats.org/officeDocument/2006/relationships/hyperlink" Target="http://www.bristol.ac.uk/media-library/sites/cipold/migrated/documents/fullfinalreport.pdf" TargetMode="External"/><Relationship Id="rId1" Type="http://schemas.openxmlformats.org/officeDocument/2006/relationships/slideLayout" Target="../slideLayouts/slideLayout9.xml"/><Relationship Id="rId5" Type="http://schemas.openxmlformats.org/officeDocument/2006/relationships/hyperlink" Target="https://gov.wales/sites/default/files/publications/2019-03/learning-disability-improving-lives-programme-june-2018.pdf" TargetMode="External"/><Relationship Id="rId4" Type="http://schemas.openxmlformats.org/officeDocument/2006/relationships/hyperlink" Target="https://phw.nhs.wales/publications/publications1/covid-19-related-deaths-in-wales-amongst-people-with-learning-disabiliti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A342C2-060E-1D48-A5EC-B64675F244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45720"/>
            <a:ext cx="12192000" cy="6858000"/>
          </a:xfrm>
          <a:prstGeom prst="rect">
            <a:avLst/>
          </a:prstGeom>
        </p:spPr>
      </p:pic>
      <p:sp>
        <p:nvSpPr>
          <p:cNvPr id="5" name="Text Placeholder 2">
            <a:extLst>
              <a:ext uri="{FF2B5EF4-FFF2-40B4-BE49-F238E27FC236}">
                <a16:creationId xmlns:a16="http://schemas.microsoft.com/office/drawing/2014/main" id="{896823E6-741D-9745-8234-F353B9D44BF5}"/>
              </a:ext>
            </a:extLst>
          </p:cNvPr>
          <p:cNvSpPr txBox="1">
            <a:spLocks/>
          </p:cNvSpPr>
          <p:nvPr/>
        </p:nvSpPr>
        <p:spPr>
          <a:xfrm>
            <a:off x="5390209" y="2016776"/>
            <a:ext cx="6801791" cy="3681930"/>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5400"/>
              </a:lnSpc>
            </a:pPr>
            <a:r>
              <a:rPr lang="en-US" sz="4000" b="1" dirty="0">
                <a:solidFill>
                  <a:srgbClr val="15989D"/>
                </a:solidFill>
                <a:cs typeface="Arial" panose="020B0604020202020204" pitchFamily="34" charset="0"/>
              </a:rPr>
              <a:t>Health Equalities Framework (HEF) Training</a:t>
            </a:r>
            <a:endParaRPr lang="en-US" sz="4000" dirty="0">
              <a:solidFill>
                <a:srgbClr val="AD4F83"/>
              </a:solidFill>
            </a:endParaRPr>
          </a:p>
        </p:txBody>
      </p:sp>
      <p:sp>
        <p:nvSpPr>
          <p:cNvPr id="6" name="Text Placeholder 4">
            <a:extLst>
              <a:ext uri="{FF2B5EF4-FFF2-40B4-BE49-F238E27FC236}">
                <a16:creationId xmlns:a16="http://schemas.microsoft.com/office/drawing/2014/main" id="{72F12284-0A6E-F04B-8336-7DAA5FAA97E1}"/>
              </a:ext>
            </a:extLst>
          </p:cNvPr>
          <p:cNvSpPr txBox="1">
            <a:spLocks/>
          </p:cNvSpPr>
          <p:nvPr/>
        </p:nvSpPr>
        <p:spPr>
          <a:xfrm>
            <a:off x="678244" y="4229671"/>
            <a:ext cx="939360" cy="430887"/>
          </a:xfrm>
          <a:prstGeom prst="rect">
            <a:avLst/>
          </a:prstGeom>
        </p:spPr>
        <p:txBody>
          <a:bodyPr vert="horz" wrap="none" lIns="0" tIns="0" rIns="0" bIns="0" rtlCol="0" anchor="t" anchorCtr="0">
            <a:noAutofit/>
          </a:bodyPr>
          <a:lstStyle>
            <a:defPPr>
              <a:defRPr lang="en-US"/>
            </a:defPPr>
            <a:lvl1pPr marL="0" indent="0" algn="ctr" defTabSz="914400" rtl="0" eaLnBrk="1" latinLnBrk="0" hangingPunct="1">
              <a:buNone/>
              <a:defRPr sz="2800" b="0" i="0" kern="1200">
                <a:solidFill>
                  <a:schemeClr val="accent5"/>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solidFill>
                <a:srgbClr val="CF8503"/>
              </a:solidFill>
            </a:endParaRPr>
          </a:p>
        </p:txBody>
      </p:sp>
      <p:pic>
        <p:nvPicPr>
          <p:cNvPr id="3" name="Picture 2">
            <a:extLst>
              <a:ext uri="{FF2B5EF4-FFF2-40B4-BE49-F238E27FC236}">
                <a16:creationId xmlns:a16="http://schemas.microsoft.com/office/drawing/2014/main" id="{4BB8378A-F136-BA4E-AC7B-374DB0E264C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72280" y="629477"/>
            <a:ext cx="3133605" cy="743227"/>
          </a:xfrm>
          <a:prstGeom prst="rect">
            <a:avLst/>
          </a:prstGeom>
        </p:spPr>
      </p:pic>
      <p:pic>
        <p:nvPicPr>
          <p:cNvPr id="9" name="Picture 8">
            <a:extLst>
              <a:ext uri="{FF2B5EF4-FFF2-40B4-BE49-F238E27FC236}">
                <a16:creationId xmlns:a16="http://schemas.microsoft.com/office/drawing/2014/main" id="{4BB8378A-F136-BA4E-AC7B-374DB0E264C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72280" y="629477"/>
            <a:ext cx="3362219" cy="743227"/>
          </a:xfrm>
          <a:prstGeom prst="rect">
            <a:avLst/>
          </a:prstGeom>
        </p:spPr>
      </p:pic>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79050" y="629477"/>
            <a:ext cx="1362459" cy="722377"/>
          </a:xfrm>
          <a:prstGeom prst="rect">
            <a:avLst/>
          </a:prstGeom>
        </p:spPr>
      </p:pic>
      <p:sp>
        <p:nvSpPr>
          <p:cNvPr id="11" name="Oval 10"/>
          <p:cNvSpPr/>
          <p:nvPr/>
        </p:nvSpPr>
        <p:spPr>
          <a:xfrm>
            <a:off x="597013" y="1759649"/>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8475" y="2729883"/>
            <a:ext cx="2353260" cy="2255716"/>
          </a:xfrm>
          <a:prstGeom prst="rect">
            <a:avLst/>
          </a:prstGeom>
        </p:spPr>
      </p:pic>
    </p:spTree>
    <p:extLst>
      <p:ext uri="{BB962C8B-B14F-4D97-AF65-F5344CB8AC3E}">
        <p14:creationId xmlns:p14="http://schemas.microsoft.com/office/powerpoint/2010/main" val="1233149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Evidence for HEF  </a:t>
            </a:r>
            <a:endParaRPr lang="en-US" sz="3200" b="1" cap="all" dirty="0">
              <a:solidFill>
                <a:schemeClr val="bg1"/>
              </a:solidFill>
              <a:latin typeface="Arial" panose="020B0604020202020204" pitchFamily="34" charset="0"/>
              <a:cs typeface="Arial" panose="020B0604020202020204" pitchFamily="34" charset="0"/>
            </a:endParaRPr>
          </a:p>
        </p:txBody>
      </p:sp>
      <p:sp>
        <p:nvSpPr>
          <p:cNvPr id="6" name="Title 1"/>
          <p:cNvSpPr txBox="1">
            <a:spLocks/>
          </p:cNvSpPr>
          <p:nvPr/>
        </p:nvSpPr>
        <p:spPr>
          <a:xfrm>
            <a:off x="7385538" y="1327776"/>
            <a:ext cx="4563654"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6166284" y="177623"/>
            <a:ext cx="2630856" cy="3716606"/>
          </a:xfrm>
          <a:prstGeom prst="rect">
            <a:avLst/>
          </a:prstGeom>
        </p:spPr>
      </p:pic>
      <p:pic>
        <p:nvPicPr>
          <p:cNvPr id="2" name="Picture 1"/>
          <p:cNvPicPr>
            <a:picLocks noChangeAspect="1"/>
          </p:cNvPicPr>
          <p:nvPr/>
        </p:nvPicPr>
        <p:blipFill>
          <a:blip r:embed="rId4"/>
          <a:stretch>
            <a:fillRect/>
          </a:stretch>
        </p:blipFill>
        <p:spPr>
          <a:xfrm>
            <a:off x="9160321" y="2278982"/>
            <a:ext cx="2788871" cy="4283459"/>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6579" y="1327776"/>
            <a:ext cx="2781879" cy="3729060"/>
          </a:xfrm>
          <a:prstGeom prst="rect">
            <a:avLst/>
          </a:prstGeom>
        </p:spPr>
      </p:pic>
      <p:pic>
        <p:nvPicPr>
          <p:cNvPr id="8" name="Picture 7"/>
          <p:cNvPicPr>
            <a:picLocks noChangeAspect="1"/>
          </p:cNvPicPr>
          <p:nvPr/>
        </p:nvPicPr>
        <p:blipFill>
          <a:blip r:embed="rId6"/>
          <a:stretch>
            <a:fillRect/>
          </a:stretch>
        </p:blipFill>
        <p:spPr>
          <a:xfrm>
            <a:off x="3289518" y="2844318"/>
            <a:ext cx="2898437" cy="3402513"/>
          </a:xfrm>
          <a:prstGeom prst="rect">
            <a:avLst/>
          </a:prstGeom>
        </p:spPr>
      </p:pic>
    </p:spTree>
    <p:extLst>
      <p:ext uri="{BB962C8B-B14F-4D97-AF65-F5344CB8AC3E}">
        <p14:creationId xmlns:p14="http://schemas.microsoft.com/office/powerpoint/2010/main" val="3925416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627119" y="998070"/>
            <a:ext cx="8202991"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r>
              <a:rPr lang="en-US" sz="2600" dirty="0">
                <a:solidFill>
                  <a:srgbClr val="2C5666"/>
                </a:solidFill>
                <a:latin typeface="Arial" panose="020B0604020202020204" pitchFamily="34" charset="0"/>
                <a:cs typeface="Arial" panose="020B0604020202020204" pitchFamily="34" charset="0"/>
              </a:rPr>
              <a:t>The Health Equalities Framework is a health-focused outcome measure.  </a:t>
            </a: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r>
              <a:rPr lang="en-US" sz="2600" b="1" i="1" dirty="0">
                <a:solidFill>
                  <a:srgbClr val="2C5666"/>
                </a:solidFill>
                <a:latin typeface="Arial" panose="020B0604020202020204" pitchFamily="34" charset="0"/>
                <a:cs typeface="Arial" panose="020B0604020202020204" pitchFamily="34" charset="0"/>
              </a:rPr>
              <a:t>It recognizes:</a:t>
            </a:r>
          </a:p>
          <a:p>
            <a:endParaRPr lang="en-US" sz="26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600" dirty="0">
                <a:solidFill>
                  <a:srgbClr val="2C5666"/>
                </a:solidFill>
                <a:latin typeface="Arial" panose="020B0604020202020204" pitchFamily="34" charset="0"/>
                <a:cs typeface="Arial" panose="020B0604020202020204" pitchFamily="34" charset="0"/>
              </a:rPr>
              <a:t>The exposure to the social determinants with an aim to identify and address and thereby reducing the inequalities experienced by people. </a:t>
            </a: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endParaRPr lang="en-GB" sz="2800" dirty="0">
              <a:solidFill>
                <a:srgbClr val="2C5666"/>
              </a:solidFill>
              <a:latin typeface="Arial" panose="020B0604020202020204" pitchFamily="34" charset="0"/>
              <a:cs typeface="Arial" panose="020B0604020202020204" pitchFamily="34" charset="0"/>
            </a:endParaRPr>
          </a:p>
          <a:p>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What is the Health Equalities Framework?</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41" y="2240162"/>
            <a:ext cx="2719052" cy="2712955"/>
          </a:xfrm>
          <a:prstGeom prst="rect">
            <a:avLst/>
          </a:prstGeom>
        </p:spPr>
      </p:pic>
    </p:spTree>
    <p:extLst>
      <p:ext uri="{BB962C8B-B14F-4D97-AF65-F5344CB8AC3E}">
        <p14:creationId xmlns:p14="http://schemas.microsoft.com/office/powerpoint/2010/main" val="4137151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627119" y="998070"/>
            <a:ext cx="8202991"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r>
              <a:rPr lang="en-US" sz="2600" b="1" i="1" dirty="0">
                <a:solidFill>
                  <a:srgbClr val="2C5666"/>
                </a:solidFill>
                <a:latin typeface="Arial" panose="020B0604020202020204" pitchFamily="34" charset="0"/>
                <a:cs typeface="Arial" panose="020B0604020202020204" pitchFamily="34" charset="0"/>
              </a:rPr>
              <a:t>It aims to:</a:t>
            </a:r>
          </a:p>
          <a:p>
            <a:pPr marL="457200" indent="-457200">
              <a:buFont typeface="Arial" panose="020B0604020202020204" pitchFamily="34" charset="0"/>
              <a:buChar char="•"/>
            </a:pPr>
            <a:r>
              <a:rPr lang="en-US" sz="2600" dirty="0">
                <a:solidFill>
                  <a:srgbClr val="2C5666"/>
                </a:solidFill>
                <a:latin typeface="Arial" panose="020B0604020202020204" pitchFamily="34" charset="0"/>
                <a:cs typeface="Arial" panose="020B0604020202020204" pitchFamily="34" charset="0"/>
              </a:rPr>
              <a:t>Measure the effectiveness</a:t>
            </a:r>
            <a:r>
              <a:rPr lang="en-GB" sz="2600" dirty="0">
                <a:solidFill>
                  <a:srgbClr val="2C5666"/>
                </a:solidFill>
                <a:latin typeface="Arial" panose="020B0604020202020204" pitchFamily="34" charset="0"/>
                <a:cs typeface="Arial" panose="020B0604020202020204" pitchFamily="34" charset="0"/>
              </a:rPr>
              <a:t> of services addressing the health inequalities people experience in their daily lives.</a:t>
            </a:r>
          </a:p>
          <a:p>
            <a:endParaRPr lang="en-US" sz="2600" dirty="0"/>
          </a:p>
          <a:p>
            <a:pPr marL="457200" indent="-457200">
              <a:buFont typeface="Arial" panose="020B0604020202020204" pitchFamily="34" charset="0"/>
              <a:buChar char="•"/>
            </a:pPr>
            <a:r>
              <a:rPr lang="en-US" sz="2600" dirty="0">
                <a:solidFill>
                  <a:srgbClr val="2C5666"/>
                </a:solidFill>
                <a:latin typeface="Arial" panose="020B0604020202020204" pitchFamily="34" charset="0"/>
                <a:cs typeface="Arial" panose="020B0604020202020204" pitchFamily="34" charset="0"/>
              </a:rPr>
              <a:t>Measure the impact and outcomes of service delivery for people.</a:t>
            </a:r>
          </a:p>
          <a:p>
            <a:endParaRPr lang="en-GB" sz="2800" dirty="0">
              <a:solidFill>
                <a:srgbClr val="2C5666"/>
              </a:solidFill>
              <a:latin typeface="Arial" panose="020B0604020202020204" pitchFamily="34" charset="0"/>
              <a:cs typeface="Arial" panose="020B0604020202020204" pitchFamily="34" charset="0"/>
            </a:endParaRPr>
          </a:p>
          <a:p>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What is the Health Equalities Framework?</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41" y="2240162"/>
            <a:ext cx="2719052" cy="2712955"/>
          </a:xfrm>
          <a:prstGeom prst="rect">
            <a:avLst/>
          </a:prstGeom>
        </p:spPr>
      </p:pic>
    </p:spTree>
    <p:extLst>
      <p:ext uri="{BB962C8B-B14F-4D97-AF65-F5344CB8AC3E}">
        <p14:creationId xmlns:p14="http://schemas.microsoft.com/office/powerpoint/2010/main" val="2038364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627119" y="998070"/>
            <a:ext cx="8202991"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r>
              <a:rPr lang="en-US" sz="2600" b="1" i="1" dirty="0">
                <a:solidFill>
                  <a:srgbClr val="2C5666"/>
                </a:solidFill>
                <a:latin typeface="Arial" panose="020B0604020202020204" pitchFamily="34" charset="0"/>
                <a:cs typeface="Arial" panose="020B0604020202020204" pitchFamily="34" charset="0"/>
              </a:rPr>
              <a:t>It focuses on: </a:t>
            </a:r>
          </a:p>
          <a:p>
            <a:pPr marL="457200" indent="-457200">
              <a:buFont typeface="Arial" panose="020B0604020202020204" pitchFamily="34" charset="0"/>
              <a:buChar char="•"/>
            </a:pPr>
            <a:r>
              <a:rPr lang="en-US" sz="2600" dirty="0">
                <a:solidFill>
                  <a:srgbClr val="2C5666"/>
                </a:solidFill>
                <a:latin typeface="Arial" panose="020B0604020202020204" pitchFamily="34" charset="0"/>
                <a:cs typeface="Arial" panose="020B0604020202020204" pitchFamily="34" charset="0"/>
              </a:rPr>
              <a:t>Demonstrating reductions in inequalities for people  through the social determinants. </a:t>
            </a:r>
            <a:endParaRPr lang="en-GB" sz="2800" dirty="0">
              <a:solidFill>
                <a:srgbClr val="2C5666"/>
              </a:solidFill>
              <a:latin typeface="Arial" panose="020B0604020202020204" pitchFamily="34" charset="0"/>
              <a:cs typeface="Arial" panose="020B0604020202020204" pitchFamily="34" charset="0"/>
            </a:endParaRPr>
          </a:p>
          <a:p>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What is the Health Equalities Framework?</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41" y="2240162"/>
            <a:ext cx="2719052" cy="2712955"/>
          </a:xfrm>
          <a:prstGeom prst="rect">
            <a:avLst/>
          </a:prstGeom>
        </p:spPr>
      </p:pic>
    </p:spTree>
    <p:extLst>
      <p:ext uri="{BB962C8B-B14F-4D97-AF65-F5344CB8AC3E}">
        <p14:creationId xmlns:p14="http://schemas.microsoft.com/office/powerpoint/2010/main" val="2974528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627119" y="998070"/>
            <a:ext cx="8202991"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endParaRPr lang="en-US" sz="2600" dirty="0">
              <a:solidFill>
                <a:srgbClr val="2C5666"/>
              </a:solidFill>
              <a:latin typeface="Arial" panose="020B0604020202020204" pitchFamily="34" charset="0"/>
              <a:cs typeface="Arial" panose="020B0604020202020204" pitchFamily="34" charset="0"/>
            </a:endParaRPr>
          </a:p>
          <a:p>
            <a:r>
              <a:rPr lang="en-US" sz="2600" b="1" i="1" dirty="0">
                <a:solidFill>
                  <a:srgbClr val="2C5666"/>
                </a:solidFill>
                <a:latin typeface="Arial" panose="020B0604020202020204" pitchFamily="34" charset="0"/>
                <a:cs typeface="Arial" panose="020B0604020202020204" pitchFamily="34" charset="0"/>
              </a:rPr>
              <a:t>Proactive in its approach: </a:t>
            </a:r>
            <a:endParaRPr lang="en-US" sz="26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600" dirty="0">
                <a:solidFill>
                  <a:srgbClr val="2C5666"/>
                </a:solidFill>
                <a:latin typeface="Arial" panose="020B0604020202020204" pitchFamily="34" charset="0"/>
                <a:cs typeface="Arial" panose="020B0604020202020204" pitchFamily="34" charset="0"/>
              </a:rPr>
              <a:t>Focusing on the social determinates of health, will enable the practitioner to identify and address before addressing </a:t>
            </a:r>
            <a:r>
              <a:rPr lang="en-US" sz="2600" b="1" i="1" dirty="0">
                <a:solidFill>
                  <a:srgbClr val="2C5666"/>
                </a:solidFill>
                <a:latin typeface="Arial" panose="020B0604020202020204" pitchFamily="34" charset="0"/>
                <a:cs typeface="Arial" panose="020B0604020202020204" pitchFamily="34" charset="0"/>
              </a:rPr>
              <a:t>the symptoms of health inequalities.</a:t>
            </a:r>
            <a:endParaRPr lang="en-US" sz="2600" b="1" i="1" dirty="0"/>
          </a:p>
          <a:p>
            <a:endParaRPr lang="en-GB" sz="2800" dirty="0">
              <a:solidFill>
                <a:srgbClr val="2C5666"/>
              </a:solidFill>
              <a:latin typeface="Arial" panose="020B0604020202020204" pitchFamily="34" charset="0"/>
              <a:cs typeface="Arial" panose="020B0604020202020204" pitchFamily="34" charset="0"/>
            </a:endParaRPr>
          </a:p>
          <a:p>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What is the Health Equalities Framework?</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41" y="2240162"/>
            <a:ext cx="2719052" cy="2712955"/>
          </a:xfrm>
          <a:prstGeom prst="rect">
            <a:avLst/>
          </a:prstGeom>
        </p:spPr>
      </p:pic>
    </p:spTree>
    <p:extLst>
      <p:ext uri="{BB962C8B-B14F-4D97-AF65-F5344CB8AC3E}">
        <p14:creationId xmlns:p14="http://schemas.microsoft.com/office/powerpoint/2010/main" val="2671171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4465936" y="2511703"/>
            <a:ext cx="6011956" cy="1938992"/>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HEF is the </a:t>
            </a:r>
            <a:r>
              <a:rPr lang="en-GB" sz="2400" b="1" i="1" u="sng" dirty="0">
                <a:solidFill>
                  <a:srgbClr val="2C5666"/>
                </a:solidFill>
                <a:latin typeface="Arial" panose="020B0604020202020204" pitchFamily="34" charset="0"/>
                <a:cs typeface="Arial" panose="020B0604020202020204" pitchFamily="34" charset="0"/>
              </a:rPr>
              <a:t>only</a:t>
            </a:r>
            <a:r>
              <a:rPr lang="en-GB" sz="2400" dirty="0">
                <a:solidFill>
                  <a:srgbClr val="2C5666"/>
                </a:solidFill>
                <a:latin typeface="Arial" panose="020B0604020202020204" pitchFamily="34" charset="0"/>
                <a:cs typeface="Arial" panose="020B0604020202020204" pitchFamily="34" charset="0"/>
              </a:rPr>
              <a:t> outcome measure tool in Wales specifically developed to capture the adverse health inequalities experienced by people with a learning disability.  </a:t>
            </a:r>
          </a:p>
        </p:txBody>
      </p:sp>
      <p:sp>
        <p:nvSpPr>
          <p:cNvPr id="4" name="TextBox 3"/>
          <p:cNvSpPr txBox="1"/>
          <p:nvPr/>
        </p:nvSpPr>
        <p:spPr>
          <a:xfrm>
            <a:off x="1432560" y="585367"/>
            <a:ext cx="1431802" cy="5478423"/>
          </a:xfrm>
          <a:prstGeom prst="rect">
            <a:avLst/>
          </a:prstGeom>
          <a:noFill/>
        </p:spPr>
        <p:txBody>
          <a:bodyPr wrap="none" rtlCol="0">
            <a:spAutoFit/>
          </a:bodyPr>
          <a:lstStyle/>
          <a:p>
            <a:r>
              <a:rPr lang="en-GB" sz="35000" dirty="0">
                <a:solidFill>
                  <a:schemeClr val="accent1">
                    <a:lumMod val="50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82667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4295248" y="2539748"/>
            <a:ext cx="6659264" cy="2831544"/>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HEF will be part of: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Working Together towards Common Goals: Outcome Measurement in Wales (2019) guide.</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000" b="1" i="1"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latin typeface="Arial" panose="020B0604020202020204" pitchFamily="34" charset="0"/>
                <a:cs typeface="Arial" panose="020B0604020202020204" pitchFamily="34" charset="0"/>
              </a:rPr>
              <a:t>(Core Data Set Project Steering Board, 2020)</a:t>
            </a:r>
          </a:p>
        </p:txBody>
      </p:sp>
      <p:sp>
        <p:nvSpPr>
          <p:cNvPr id="4" name="TextBox 3"/>
          <p:cNvSpPr txBox="1"/>
          <p:nvPr/>
        </p:nvSpPr>
        <p:spPr>
          <a:xfrm>
            <a:off x="1432560" y="585367"/>
            <a:ext cx="1431802" cy="5478423"/>
          </a:xfrm>
          <a:prstGeom prst="rect">
            <a:avLst/>
          </a:prstGeom>
          <a:noFill/>
        </p:spPr>
        <p:txBody>
          <a:bodyPr wrap="none" rtlCol="0">
            <a:spAutoFit/>
          </a:bodyPr>
          <a:lstStyle/>
          <a:p>
            <a:r>
              <a:rPr lang="en-GB" sz="35000" dirty="0">
                <a:solidFill>
                  <a:schemeClr val="accent1">
                    <a:lumMod val="50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608625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4295248" y="2539748"/>
            <a:ext cx="6659264" cy="3200876"/>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Working Together towards Common Goals: Outcome Measurement in Wales (2019) guide.</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Aims to provide a consistent and evidence based guidance ensuring expertise and support for those we support.  </a:t>
            </a:r>
          </a:p>
          <a:p>
            <a:endParaRPr lang="en-GB" sz="2400" dirty="0">
              <a:solidFill>
                <a:srgbClr val="2C5666"/>
              </a:solidFill>
              <a:latin typeface="Arial" panose="020B0604020202020204" pitchFamily="34" charset="0"/>
              <a:cs typeface="Arial" panose="020B0604020202020204" pitchFamily="34" charset="0"/>
            </a:endParaRPr>
          </a:p>
          <a:p>
            <a:endParaRPr lang="en-GB" sz="2000" b="1" i="1"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latin typeface="Arial" panose="020B0604020202020204" pitchFamily="34" charset="0"/>
                <a:cs typeface="Arial" panose="020B0604020202020204" pitchFamily="34" charset="0"/>
              </a:rPr>
              <a:t>(Core Data Set Project Steering Board, 2020)</a:t>
            </a:r>
          </a:p>
        </p:txBody>
      </p:sp>
      <p:sp>
        <p:nvSpPr>
          <p:cNvPr id="4" name="TextBox 3"/>
          <p:cNvSpPr txBox="1"/>
          <p:nvPr/>
        </p:nvSpPr>
        <p:spPr>
          <a:xfrm>
            <a:off x="1432560" y="585367"/>
            <a:ext cx="1431802" cy="5478423"/>
          </a:xfrm>
          <a:prstGeom prst="rect">
            <a:avLst/>
          </a:prstGeom>
          <a:noFill/>
        </p:spPr>
        <p:txBody>
          <a:bodyPr wrap="none" rtlCol="0">
            <a:spAutoFit/>
          </a:bodyPr>
          <a:lstStyle/>
          <a:p>
            <a:r>
              <a:rPr lang="en-GB" sz="35000" dirty="0">
                <a:solidFill>
                  <a:schemeClr val="accent1">
                    <a:lumMod val="50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1814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210106"/>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Determinants of Health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6823"/>
            <a:ext cx="5303521" cy="6051177"/>
          </a:xfrm>
          <a:prstGeom prst="rect">
            <a:avLst/>
          </a:prstGeom>
        </p:spPr>
      </p:pic>
      <p:sp>
        <p:nvSpPr>
          <p:cNvPr id="2" name="TextBox 1"/>
          <p:cNvSpPr txBox="1"/>
          <p:nvPr/>
        </p:nvSpPr>
        <p:spPr>
          <a:xfrm>
            <a:off x="5815584" y="1524000"/>
            <a:ext cx="5998464" cy="1384995"/>
          </a:xfrm>
          <a:prstGeom prst="rect">
            <a:avLst/>
          </a:prstGeom>
          <a:noFill/>
        </p:spPr>
        <p:txBody>
          <a:bodyPr wrap="square" rtlCol="0">
            <a:spAutoFit/>
          </a:bodyPr>
          <a:lstStyle/>
          <a:p>
            <a:r>
              <a:rPr lang="en-US" sz="2800" dirty="0">
                <a:solidFill>
                  <a:schemeClr val="bg1"/>
                </a:solidFill>
                <a:latin typeface="Arial" panose="020B0604020202020204" pitchFamily="34" charset="0"/>
                <a:cs typeface="Arial" panose="020B0604020202020204" pitchFamily="34" charset="0"/>
              </a:rPr>
              <a:t>Once we understand &amp; recognize the determinants of health…</a:t>
            </a:r>
          </a:p>
          <a:p>
            <a:endParaRPr lang="en-US"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167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210106"/>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Determinants of Health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6823"/>
            <a:ext cx="5303521" cy="6051177"/>
          </a:xfrm>
          <a:prstGeom prst="rect">
            <a:avLst/>
          </a:prstGeom>
        </p:spPr>
      </p:pic>
      <p:sp>
        <p:nvSpPr>
          <p:cNvPr id="2" name="TextBox 1"/>
          <p:cNvSpPr txBox="1"/>
          <p:nvPr/>
        </p:nvSpPr>
        <p:spPr>
          <a:xfrm>
            <a:off x="5815584" y="1524000"/>
            <a:ext cx="5998464" cy="4401205"/>
          </a:xfrm>
          <a:prstGeom prst="rect">
            <a:avLst/>
          </a:prstGeom>
          <a:noFill/>
        </p:spPr>
        <p:txBody>
          <a:bodyPr wrap="square" rtlCol="0">
            <a:spAutoFit/>
          </a:bodyPr>
          <a:lstStyle/>
          <a:p>
            <a:r>
              <a:rPr lang="en-US" sz="2800" dirty="0">
                <a:solidFill>
                  <a:schemeClr val="bg1"/>
                </a:solidFill>
                <a:latin typeface="Arial" panose="020B0604020202020204" pitchFamily="34" charset="0"/>
                <a:cs typeface="Arial" panose="020B0604020202020204" pitchFamily="34" charset="0"/>
              </a:rPr>
              <a:t>Once we understand &amp; recognize the determinants of health…</a:t>
            </a:r>
          </a:p>
          <a:p>
            <a:endParaRPr lang="en-US" sz="2800" dirty="0">
              <a:solidFill>
                <a:schemeClr val="bg1"/>
              </a:solidFill>
              <a:latin typeface="Arial" panose="020B0604020202020204" pitchFamily="34" charset="0"/>
              <a:cs typeface="Arial" panose="020B0604020202020204" pitchFamily="34" charset="0"/>
            </a:endParaRPr>
          </a:p>
          <a:p>
            <a:r>
              <a:rPr lang="en-US" sz="2800" dirty="0">
                <a:solidFill>
                  <a:schemeClr val="bg1"/>
                </a:solidFill>
                <a:latin typeface="Arial" panose="020B0604020202020204" pitchFamily="34" charset="0"/>
                <a:cs typeface="Arial" panose="020B0604020202020204" pitchFamily="34" charset="0"/>
              </a:rPr>
              <a:t>We are in a position to influence people’s health &amp; wellbeing outcomes.</a:t>
            </a:r>
          </a:p>
          <a:p>
            <a:endParaRPr lang="en-US"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Services</a:t>
            </a:r>
            <a:r>
              <a:rPr lang="en-US" sz="2800" dirty="0">
                <a:solidFill>
                  <a:schemeClr val="bg1"/>
                </a:solidFill>
                <a:latin typeface="Arial" panose="020B0604020202020204" pitchFamily="34" charset="0"/>
                <a:cs typeface="Arial" panose="020B0604020202020204" pitchFamily="34" charset="0"/>
              </a:rPr>
              <a:t> can be designed to address the impact or exposure to the determinants of health. </a:t>
            </a:r>
            <a:endParaRPr lang="en-GB"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932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2906BB1C-B7C1-1B47-A60C-433B0B27D498}"/>
              </a:ext>
            </a:extLst>
          </p:cNvPr>
          <p:cNvSpPr txBox="1">
            <a:spLocks/>
          </p:cNvSpPr>
          <p:nvPr/>
        </p:nvSpPr>
        <p:spPr>
          <a:xfrm>
            <a:off x="672280" y="2410529"/>
            <a:ext cx="7651449" cy="588162"/>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200" cap="all" dirty="0">
              <a:solidFill>
                <a:schemeClr val="bg1"/>
              </a:solidFill>
              <a:cs typeface="Arial" panose="020B0604020202020204" pitchFamily="34" charset="0"/>
            </a:endParaRPr>
          </a:p>
        </p:txBody>
      </p:sp>
      <p:sp>
        <p:nvSpPr>
          <p:cNvPr id="4" name="Text Placeholder 2">
            <a:extLst>
              <a:ext uri="{FF2B5EF4-FFF2-40B4-BE49-F238E27FC236}">
                <a16:creationId xmlns:a16="http://schemas.microsoft.com/office/drawing/2014/main" id="{014E0DF6-1CEF-F645-BD62-E78BA41C0B2C}"/>
              </a:ext>
            </a:extLst>
          </p:cNvPr>
          <p:cNvSpPr txBox="1">
            <a:spLocks/>
          </p:cNvSpPr>
          <p:nvPr/>
        </p:nvSpPr>
        <p:spPr>
          <a:xfrm>
            <a:off x="5817870" y="2018581"/>
            <a:ext cx="6374130" cy="3344659"/>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400" b="1" dirty="0">
                <a:solidFill>
                  <a:srgbClr val="FFFFFF"/>
                </a:solidFill>
              </a:rPr>
              <a:t>Module 2</a:t>
            </a:r>
          </a:p>
          <a:p>
            <a:r>
              <a:rPr lang="en-GB" sz="4400" b="1" dirty="0">
                <a:solidFill>
                  <a:schemeClr val="bg1"/>
                </a:solidFill>
              </a:rPr>
              <a:t>Application to Practice  </a:t>
            </a:r>
          </a:p>
          <a:p>
            <a:endParaRPr lang="en-US" sz="6400" b="1" cap="all" dirty="0">
              <a:solidFill>
                <a:schemeClr val="bg1"/>
              </a:solidFill>
              <a:cs typeface="Arial" panose="020B0604020202020204" pitchFamily="34" charset="0"/>
            </a:endParaRPr>
          </a:p>
        </p:txBody>
      </p:sp>
      <p:sp>
        <p:nvSpPr>
          <p:cNvPr id="7" name="Oval 6"/>
          <p:cNvSpPr/>
          <p:nvPr/>
        </p:nvSpPr>
        <p:spPr>
          <a:xfrm>
            <a:off x="1047923" y="1718310"/>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02110" y="1914731"/>
            <a:ext cx="3287809" cy="3287809"/>
          </a:xfrm>
          <a:prstGeom prst="rect">
            <a:avLst/>
          </a:prstGeom>
        </p:spPr>
      </p:pic>
    </p:spTree>
    <p:extLst>
      <p:ext uri="{BB962C8B-B14F-4D97-AF65-F5344CB8AC3E}">
        <p14:creationId xmlns:p14="http://schemas.microsoft.com/office/powerpoint/2010/main" val="3926935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210106"/>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Determinants of Health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6823"/>
            <a:ext cx="5303521" cy="6051177"/>
          </a:xfrm>
          <a:prstGeom prst="rect">
            <a:avLst/>
          </a:prstGeom>
        </p:spPr>
      </p:pic>
      <p:sp>
        <p:nvSpPr>
          <p:cNvPr id="5" name="Oval 4"/>
          <p:cNvSpPr/>
          <p:nvPr/>
        </p:nvSpPr>
        <p:spPr>
          <a:xfrm>
            <a:off x="6854679" y="1509773"/>
            <a:ext cx="3776566" cy="3776566"/>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55526" y="2090350"/>
            <a:ext cx="2719052" cy="2615411"/>
          </a:xfrm>
          <a:prstGeom prst="rect">
            <a:avLst/>
          </a:prstGeom>
        </p:spPr>
      </p:pic>
    </p:spTree>
    <p:extLst>
      <p:ext uri="{BB962C8B-B14F-4D97-AF65-F5344CB8AC3E}">
        <p14:creationId xmlns:p14="http://schemas.microsoft.com/office/powerpoint/2010/main" val="33573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653650" y="1817499"/>
            <a:ext cx="6115049"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buNone/>
            </a:pPr>
            <a:r>
              <a:rPr lang="en-GB" sz="4400" b="1" dirty="0">
                <a:solidFill>
                  <a:schemeClr val="bg1"/>
                </a:solidFill>
                <a:latin typeface="Arial" panose="020B0604020202020204" pitchFamily="34" charset="0"/>
                <a:cs typeface="Arial" panose="020B0604020202020204" pitchFamily="34" charset="0"/>
              </a:rPr>
              <a:t>Why is this important?     </a:t>
            </a:r>
            <a:endParaRPr lang="en-GB" sz="44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7397" y="863906"/>
            <a:ext cx="4279763" cy="4273666"/>
          </a:xfrm>
          <a:prstGeom prst="rect">
            <a:avLst/>
          </a:prstGeom>
        </p:spPr>
      </p:pic>
      <p:pic>
        <p:nvPicPr>
          <p:cNvPr id="3" name="Picture 2"/>
          <p:cNvPicPr>
            <a:picLocks noChangeAspect="1"/>
          </p:cNvPicPr>
          <p:nvPr/>
        </p:nvPicPr>
        <p:blipFill>
          <a:blip r:embed="rId5"/>
          <a:stretch>
            <a:fillRect/>
          </a:stretch>
        </p:blipFill>
        <p:spPr>
          <a:xfrm>
            <a:off x="1880380" y="1451739"/>
            <a:ext cx="2533795" cy="3098001"/>
          </a:xfrm>
          <a:prstGeom prst="rect">
            <a:avLst/>
          </a:prstGeom>
        </p:spPr>
      </p:pic>
    </p:spTree>
    <p:extLst>
      <p:ext uri="{BB962C8B-B14F-4D97-AF65-F5344CB8AC3E}">
        <p14:creationId xmlns:p14="http://schemas.microsoft.com/office/powerpoint/2010/main" val="10439035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Improving Lives Programme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4210050" y="1020350"/>
            <a:ext cx="7771689" cy="5324535"/>
          </a:xfrm>
          <a:prstGeom prst="rect">
            <a:avLst/>
          </a:prstGeom>
          <a:noFill/>
        </p:spPr>
        <p:txBody>
          <a:bodyPr wrap="square" rtlCol="0">
            <a:spAutoFit/>
          </a:bodyPr>
          <a:lstStyle/>
          <a:p>
            <a:endParaRPr lang="en-GB" sz="2000" b="1" i="1" dirty="0">
              <a:solidFill>
                <a:srgbClr val="2C5666"/>
              </a:solidFill>
              <a:latin typeface="Arial" panose="020B0604020202020204" pitchFamily="34" charset="0"/>
              <a:cs typeface="Arial" panose="020B0604020202020204" pitchFamily="34" charset="0"/>
            </a:endParaRPr>
          </a:p>
          <a:p>
            <a:r>
              <a:rPr lang="en-GB" sz="2400" b="1" i="1" dirty="0">
                <a:solidFill>
                  <a:srgbClr val="2C5666"/>
                </a:solidFill>
                <a:latin typeface="Arial" panose="020B0604020202020204" pitchFamily="34" charset="0"/>
                <a:cs typeface="Arial" panose="020B0604020202020204" pitchFamily="34" charset="0"/>
              </a:rPr>
              <a:t>Learning Disability – Improving Lives Programme </a:t>
            </a:r>
            <a:r>
              <a:rPr lang="en-GB" sz="2400" dirty="0">
                <a:solidFill>
                  <a:srgbClr val="2C5666"/>
                </a:solidFill>
                <a:latin typeface="Arial" panose="020B0604020202020204" pitchFamily="34" charset="0"/>
                <a:cs typeface="Arial" panose="020B0604020202020204" pitchFamily="34" charset="0"/>
              </a:rPr>
              <a:t>launched by Welsh Government in June 2018. </a:t>
            </a:r>
            <a:r>
              <a:rPr lang="en-GB" sz="2400" b="1" i="1" dirty="0">
                <a:solidFill>
                  <a:srgbClr val="2C5666"/>
                </a:solidFill>
                <a:latin typeface="Arial" panose="020B0604020202020204" pitchFamily="34" charset="0"/>
                <a:cs typeface="Arial" panose="020B0604020202020204" pitchFamily="34" charset="0"/>
              </a:rPr>
              <a:t>Health </a:t>
            </a:r>
            <a:r>
              <a:rPr lang="en-GB" sz="2400" dirty="0">
                <a:solidFill>
                  <a:srgbClr val="2C5666"/>
                </a:solidFill>
                <a:latin typeface="Arial" panose="020B0604020202020204" pitchFamily="34" charset="0"/>
                <a:cs typeface="Arial" panose="020B0604020202020204" pitchFamily="34" charset="0"/>
              </a:rPr>
              <a:t>is integral to the Improving Lives Programme.</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Aim to address inequalities experienced by children and adults with a learning disability and their families.  </a:t>
            </a:r>
            <a:endParaRPr lang="en-GB" sz="2400" b="1" i="1"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 </a:t>
            </a:r>
          </a:p>
          <a:p>
            <a:r>
              <a:rPr lang="en-GB" sz="2400" dirty="0">
                <a:solidFill>
                  <a:srgbClr val="2C5666"/>
                </a:solidFill>
                <a:latin typeface="Arial" panose="020B0604020202020204" pitchFamily="34" charset="0"/>
                <a:cs typeface="Arial" panose="020B0604020202020204" pitchFamily="34" charset="0"/>
              </a:rPr>
              <a:t>HEF is an integral tool to support this programme.    </a:t>
            </a:r>
          </a:p>
          <a:p>
            <a:pPr algn="r"/>
            <a:endParaRPr lang="en-GB" sz="1400" dirty="0">
              <a:solidFill>
                <a:srgbClr val="2C5666"/>
              </a:solidFill>
              <a:latin typeface="Arial" panose="020B0604020202020204" pitchFamily="34" charset="0"/>
              <a:cs typeface="Arial" panose="020B0604020202020204" pitchFamily="34" charset="0"/>
            </a:endParaRPr>
          </a:p>
          <a:p>
            <a:pPr algn="r"/>
            <a:endParaRPr lang="en-GB" sz="1400" dirty="0">
              <a:solidFill>
                <a:srgbClr val="2C5666"/>
              </a:solidFill>
              <a:latin typeface="Arial" panose="020B0604020202020204" pitchFamily="34" charset="0"/>
              <a:cs typeface="Arial" panose="020B0604020202020204" pitchFamily="34" charset="0"/>
            </a:endParaRPr>
          </a:p>
          <a:p>
            <a:pPr algn="r"/>
            <a:endParaRPr lang="en-GB" sz="1400"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latin typeface="Arial" panose="020B0604020202020204" pitchFamily="34" charset="0"/>
                <a:cs typeface="Arial" panose="020B0604020202020204" pitchFamily="34" charset="0"/>
              </a:rPr>
              <a:t>(Welsh Government, 2018)</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1966" y="1626365"/>
            <a:ext cx="3643743" cy="4286755"/>
          </a:xfrm>
          <a:prstGeom prst="rect">
            <a:avLst/>
          </a:prstGeom>
        </p:spPr>
      </p:pic>
    </p:spTree>
    <p:extLst>
      <p:ext uri="{BB962C8B-B14F-4D97-AF65-F5344CB8AC3E}">
        <p14:creationId xmlns:p14="http://schemas.microsoft.com/office/powerpoint/2010/main" val="716259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Welsh experience COVID-19 pandemic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0" y="832713"/>
            <a:ext cx="7824866" cy="5986272"/>
          </a:xfrm>
          <a:prstGeom prst="rect">
            <a:avLst/>
          </a:prstGeom>
        </p:spPr>
      </p:pic>
      <p:sp>
        <p:nvSpPr>
          <p:cNvPr id="8" name="Rectangle 7"/>
          <p:cNvSpPr/>
          <p:nvPr/>
        </p:nvSpPr>
        <p:spPr>
          <a:xfrm>
            <a:off x="8285054" y="2165610"/>
            <a:ext cx="3437255" cy="2677656"/>
          </a:xfrm>
          <a:prstGeom prst="rect">
            <a:avLst/>
          </a:prstGeom>
        </p:spPr>
        <p:txBody>
          <a:bodyPr wrap="square">
            <a:spAutoFit/>
          </a:bodyPr>
          <a:lstStyle/>
          <a:p>
            <a:r>
              <a:rPr lang="en-GB" sz="2400" dirty="0">
                <a:solidFill>
                  <a:srgbClr val="2C5666"/>
                </a:solidFill>
                <a:latin typeface="Arial" panose="020B0604020202020204" pitchFamily="34" charset="0"/>
                <a:ea typeface="Calibri" panose="020F0502020204030204" pitchFamily="34" charset="0"/>
                <a:cs typeface="Calibri" panose="020F0502020204030204" pitchFamily="34" charset="0"/>
              </a:rPr>
              <a:t>Findings published by Improvement Cymru </a:t>
            </a:r>
            <a:r>
              <a:rPr lang="en-GB" sz="2400" b="1" i="1" dirty="0">
                <a:solidFill>
                  <a:srgbClr val="2C5666"/>
                </a:solidFill>
                <a:latin typeface="Arial" panose="020B0604020202020204" pitchFamily="34" charset="0"/>
                <a:ea typeface="Calibri" panose="020F0502020204030204" pitchFamily="34" charset="0"/>
                <a:cs typeface="Calibri" panose="020F0502020204030204" pitchFamily="34" charset="0"/>
              </a:rPr>
              <a:t>‘COVID-19-related deaths in Wales amongst People with Learning Disabilities’ </a:t>
            </a:r>
            <a:r>
              <a:rPr lang="en-GB" sz="2400" b="1" dirty="0">
                <a:solidFill>
                  <a:srgbClr val="2C5666"/>
                </a:solidFill>
                <a:latin typeface="Arial" panose="020B0604020202020204" pitchFamily="34" charset="0"/>
                <a:ea typeface="Calibri" panose="020F0502020204030204" pitchFamily="34" charset="0"/>
                <a:cs typeface="Calibri" panose="020F0502020204030204" pitchFamily="34" charset="0"/>
              </a:rPr>
              <a:t>(2020)</a:t>
            </a:r>
            <a:endParaRPr lang="en-GB" sz="2400" dirty="0">
              <a:solidFill>
                <a:srgbClr val="2C5666"/>
              </a:solidFill>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4766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Welsh experience COVID-19 pandemic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567" y="1824746"/>
            <a:ext cx="4688546" cy="3586887"/>
          </a:xfrm>
          <a:prstGeom prst="rect">
            <a:avLst/>
          </a:prstGeom>
        </p:spPr>
      </p:pic>
      <p:sp>
        <p:nvSpPr>
          <p:cNvPr id="3" name="Rectangle 2"/>
          <p:cNvSpPr/>
          <p:nvPr/>
        </p:nvSpPr>
        <p:spPr>
          <a:xfrm>
            <a:off x="5593080" y="1824746"/>
            <a:ext cx="6096000" cy="1938992"/>
          </a:xfrm>
          <a:prstGeom prst="rect">
            <a:avLst/>
          </a:prstGeom>
        </p:spPr>
        <p:txBody>
          <a:bodyPr>
            <a:spAutoFit/>
          </a:bodyPr>
          <a:lstStyle/>
          <a:p>
            <a:r>
              <a:rPr lang="en-GB" sz="2400" dirty="0">
                <a:solidFill>
                  <a:schemeClr val="bg1"/>
                </a:solidFill>
                <a:latin typeface="Arial" panose="020B0604020202020204" pitchFamily="34" charset="0"/>
                <a:cs typeface="Calibri" panose="020F0502020204030204" pitchFamily="34" charset="0"/>
              </a:rPr>
              <a:t>People with a learning disability are often subject to greater risk of health inequalities than the wider population.</a:t>
            </a:r>
          </a:p>
          <a:p>
            <a:endParaRPr lang="en-GB" sz="2400" dirty="0">
              <a:solidFill>
                <a:schemeClr val="bg1"/>
              </a:solidFill>
              <a:latin typeface="Arial" panose="020B0604020202020204" pitchFamily="34" charset="0"/>
              <a:cs typeface="Calibri" panose="020F0502020204030204" pitchFamily="34" charset="0"/>
            </a:endParaRPr>
          </a:p>
          <a:p>
            <a:r>
              <a:rPr lang="en-GB" sz="2400" dirty="0">
                <a:solidFill>
                  <a:schemeClr val="bg1"/>
                </a:solidFill>
                <a:latin typeface="Arial" panose="020B0604020202020204" pitchFamily="34" charset="0"/>
                <a:cs typeface="Calibri" panose="020F0502020204030204" pitchFamily="34" charset="0"/>
              </a:rPr>
              <a:t>Greater vulnerability to Coronavirus.</a:t>
            </a:r>
          </a:p>
        </p:txBody>
      </p:sp>
    </p:spTree>
    <p:extLst>
      <p:ext uri="{BB962C8B-B14F-4D97-AF65-F5344CB8AC3E}">
        <p14:creationId xmlns:p14="http://schemas.microsoft.com/office/powerpoint/2010/main" val="2759639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Welsh experience COVID-19 pandemic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567" y="1824746"/>
            <a:ext cx="4688546" cy="3586887"/>
          </a:xfrm>
          <a:prstGeom prst="rect">
            <a:avLst/>
          </a:prstGeom>
        </p:spPr>
      </p:pic>
      <p:sp>
        <p:nvSpPr>
          <p:cNvPr id="3" name="Rectangle 2"/>
          <p:cNvSpPr/>
          <p:nvPr/>
        </p:nvSpPr>
        <p:spPr>
          <a:xfrm>
            <a:off x="5593080" y="1824746"/>
            <a:ext cx="6096000" cy="4524315"/>
          </a:xfrm>
          <a:prstGeom prst="rect">
            <a:avLst/>
          </a:prstGeom>
        </p:spPr>
        <p:txBody>
          <a:bodyPr>
            <a:spAutoFit/>
          </a:bodyPr>
          <a:lstStyle/>
          <a:p>
            <a:r>
              <a:rPr lang="en-GB" sz="2400" dirty="0">
                <a:solidFill>
                  <a:schemeClr val="bg1"/>
                </a:solidFill>
                <a:latin typeface="Arial" panose="020B0604020202020204" pitchFamily="34" charset="0"/>
                <a:cs typeface="Calibri" panose="020F0502020204030204" pitchFamily="34" charset="0"/>
              </a:rPr>
              <a:t>People with a learning disability are often subject to greater risk of health inequalities than the wider population.</a:t>
            </a:r>
          </a:p>
          <a:p>
            <a:endParaRPr lang="en-GB" sz="2400" dirty="0">
              <a:solidFill>
                <a:schemeClr val="bg1"/>
              </a:solidFill>
              <a:latin typeface="Arial" panose="020B0604020202020204" pitchFamily="34" charset="0"/>
              <a:cs typeface="Calibri" panose="020F0502020204030204" pitchFamily="34" charset="0"/>
            </a:endParaRPr>
          </a:p>
          <a:p>
            <a:r>
              <a:rPr lang="en-GB" sz="2400" dirty="0">
                <a:solidFill>
                  <a:schemeClr val="bg1"/>
                </a:solidFill>
                <a:latin typeface="Arial" panose="020B0604020202020204" pitchFamily="34" charset="0"/>
                <a:cs typeface="Calibri" panose="020F0502020204030204" pitchFamily="34" charset="0"/>
              </a:rPr>
              <a:t>Greater vulnerability to Coronavirus.</a:t>
            </a:r>
          </a:p>
          <a:p>
            <a:endParaRPr lang="en-GB" sz="2400" dirty="0">
              <a:solidFill>
                <a:schemeClr val="bg1"/>
              </a:solidFill>
              <a:latin typeface="Arial" panose="020B0604020202020204" pitchFamily="34" charset="0"/>
              <a:cs typeface="Calibri" panose="020F0502020204030204" pitchFamily="34" charset="0"/>
            </a:endParaRPr>
          </a:p>
          <a:p>
            <a:r>
              <a:rPr lang="en-GB" sz="2400" dirty="0">
                <a:solidFill>
                  <a:schemeClr val="bg1"/>
                </a:solidFill>
                <a:latin typeface="Arial" panose="020B0604020202020204" pitchFamily="34" charset="0"/>
                <a:cs typeface="Calibri" panose="020F0502020204030204" pitchFamily="34" charset="0"/>
              </a:rPr>
              <a:t>Comparison with Coronavirus deaths amongst all Welsh residents. People with a learning disability are three to six times more likely to die from Coronavirus than the wider public. </a:t>
            </a:r>
          </a:p>
          <a:p>
            <a:endParaRPr lang="en-GB" sz="2400" dirty="0">
              <a:solidFill>
                <a:schemeClr val="bg1"/>
              </a:solidFill>
              <a:latin typeface="Arial" panose="020B0604020202020204" pitchFamily="34" charset="0"/>
              <a:cs typeface="Calibri" panose="020F0502020204030204" pitchFamily="34" charset="0"/>
            </a:endParaRPr>
          </a:p>
        </p:txBody>
      </p:sp>
    </p:spTree>
    <p:extLst>
      <p:ext uri="{BB962C8B-B14F-4D97-AF65-F5344CB8AC3E}">
        <p14:creationId xmlns:p14="http://schemas.microsoft.com/office/powerpoint/2010/main" val="1322520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514975" y="1800535"/>
            <a:ext cx="6600825" cy="2257115"/>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r>
              <a:rPr lang="en-GB" sz="3600" b="1" dirty="0">
                <a:solidFill>
                  <a:schemeClr val="bg1"/>
                </a:solidFill>
                <a:latin typeface="Arial" panose="020B0604020202020204" pitchFamily="34" charset="0"/>
                <a:cs typeface="Arial" panose="020B0604020202020204" pitchFamily="34" charset="0"/>
              </a:rPr>
              <a:t>What is the Health Equalities </a:t>
            </a:r>
          </a:p>
          <a:p>
            <a:pPr marL="0" indent="0">
              <a:buNone/>
            </a:pPr>
            <a:r>
              <a:rPr lang="en-GB" sz="3600" b="1" dirty="0">
                <a:solidFill>
                  <a:schemeClr val="bg1"/>
                </a:solidFill>
                <a:latin typeface="Arial" panose="020B0604020202020204" pitchFamily="34" charset="0"/>
                <a:cs typeface="Arial" panose="020B0604020202020204" pitchFamily="34" charset="0"/>
              </a:rPr>
              <a:t>Framework (HEF)? </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1881" y="1065849"/>
            <a:ext cx="4279763" cy="4273666"/>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02057" y="1791010"/>
            <a:ext cx="2768065" cy="2768065"/>
          </a:xfrm>
          <a:prstGeom prst="rect">
            <a:avLst/>
          </a:prstGeom>
        </p:spPr>
      </p:pic>
    </p:spTree>
    <p:extLst>
      <p:ext uri="{BB962C8B-B14F-4D97-AF65-F5344CB8AC3E}">
        <p14:creationId xmlns:p14="http://schemas.microsoft.com/office/powerpoint/2010/main" val="3633447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a:t>
            </a:r>
            <a:endParaRPr lang="en-US" sz="3200" b="1" cap="all" dirty="0">
              <a:solidFill>
                <a:schemeClr val="bg1"/>
              </a:solidFill>
              <a:latin typeface="Arial" panose="020B0604020202020204" pitchFamily="34" charset="0"/>
              <a:cs typeface="Arial" panose="020B0604020202020204" pitchFamily="34" charset="0"/>
            </a:endParaRPr>
          </a:p>
        </p:txBody>
      </p:sp>
      <p:sp>
        <p:nvSpPr>
          <p:cNvPr id="6" name="Title 1"/>
          <p:cNvSpPr txBox="1">
            <a:spLocks/>
          </p:cNvSpPr>
          <p:nvPr/>
        </p:nvSpPr>
        <p:spPr>
          <a:xfrm>
            <a:off x="5831174" y="2336578"/>
            <a:ext cx="5264201" cy="17811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pPr algn="ctr"/>
            <a:r>
              <a:rPr lang="en-GB" sz="3200" i="1" dirty="0">
                <a:solidFill>
                  <a:srgbClr val="2C5666"/>
                </a:solidFill>
                <a:latin typeface="Arial" panose="020B0604020202020204" pitchFamily="34" charset="0"/>
                <a:cs typeface="Arial" panose="020B0604020202020204" pitchFamily="34" charset="0"/>
              </a:rPr>
              <a:t>What are your experiences of the HEF? </a:t>
            </a:r>
          </a:p>
          <a:p>
            <a:endParaRPr lang="en-GB" sz="2400"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5270" y="1809039"/>
            <a:ext cx="3949922" cy="3949922"/>
          </a:xfrm>
          <a:prstGeom prst="rect">
            <a:avLst/>
          </a:prstGeom>
        </p:spPr>
      </p:pic>
    </p:spTree>
    <p:extLst>
      <p:ext uri="{BB962C8B-B14F-4D97-AF65-F5344CB8AC3E}">
        <p14:creationId xmlns:p14="http://schemas.microsoft.com/office/powerpoint/2010/main" val="2305454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is…</a:t>
            </a:r>
            <a:endParaRPr lang="en-US" sz="3200" b="1" cap="all" dirty="0">
              <a:solidFill>
                <a:schemeClr val="bg1"/>
              </a:solidFill>
              <a:latin typeface="Arial" panose="020B0604020202020204" pitchFamily="34" charset="0"/>
              <a:cs typeface="Arial" panose="020B0604020202020204" pitchFamily="34" charset="0"/>
            </a:endParaRPr>
          </a:p>
        </p:txBody>
      </p:sp>
      <p:sp>
        <p:nvSpPr>
          <p:cNvPr id="6" name="Title 1"/>
          <p:cNvSpPr txBox="1">
            <a:spLocks/>
          </p:cNvSpPr>
          <p:nvPr/>
        </p:nvSpPr>
        <p:spPr>
          <a:xfrm>
            <a:off x="3418469" y="994410"/>
            <a:ext cx="8649445" cy="54070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400" b="1"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Evidenced based health outcome tool.</a:t>
            </a: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Administered by clinicians in practice (MDT).</a:t>
            </a: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Collaborative coproduction framework.</a:t>
            </a: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Allows services to understand and make informed service delivery decisions re caseloads knowledge, skills mapping, service reviews, strategic planning &amp; commissioning.</a:t>
            </a:r>
          </a:p>
          <a:p>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Aims to measure </a:t>
            </a:r>
            <a:r>
              <a:rPr lang="en-US" sz="2400" dirty="0">
                <a:solidFill>
                  <a:srgbClr val="2C5666"/>
                </a:solidFill>
                <a:latin typeface="Arial" panose="020B0604020202020204" pitchFamily="34" charset="0"/>
                <a:cs typeface="Arial" panose="020B0604020202020204" pitchFamily="34" charset="0"/>
              </a:rPr>
              <a:t>the effectiveness of the impact and outcomes of service delivery to address </a:t>
            </a:r>
            <a:r>
              <a:rPr lang="en-GB" sz="2400" dirty="0">
                <a:solidFill>
                  <a:srgbClr val="2C5666"/>
                </a:solidFill>
                <a:latin typeface="Arial" panose="020B0604020202020204" pitchFamily="34" charset="0"/>
                <a:cs typeface="Arial" panose="020B0604020202020204" pitchFamily="34" charset="0"/>
              </a:rPr>
              <a:t>the health inequalities people experience.</a:t>
            </a:r>
          </a:p>
          <a:p>
            <a:pPr marL="457200" indent="-457200">
              <a:buFont typeface="Arial" panose="020B0604020202020204" pitchFamily="34" charset="0"/>
              <a:buChar char="•"/>
            </a:pPr>
            <a:endParaRPr lang="en-GB" sz="26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US" sz="2600" dirty="0"/>
          </a:p>
          <a:p>
            <a:pPr marL="457200" indent="-457200">
              <a:buFont typeface="Arial" panose="020B0604020202020204" pitchFamily="34" charset="0"/>
              <a:buChar char="•"/>
            </a:pPr>
            <a:endParaRPr lang="en-GB" sz="28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7731" y="2140528"/>
            <a:ext cx="2671449" cy="2666251"/>
          </a:xfrm>
          <a:prstGeom prst="rect">
            <a:avLst/>
          </a:prstGeom>
        </p:spPr>
      </p:pic>
    </p:spTree>
    <p:extLst>
      <p:ext uri="{BB962C8B-B14F-4D97-AF65-F5344CB8AC3E}">
        <p14:creationId xmlns:p14="http://schemas.microsoft.com/office/powerpoint/2010/main" val="7211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is not…</a:t>
            </a:r>
            <a:endParaRPr lang="en-US" sz="3200" b="1" cap="all" dirty="0">
              <a:solidFill>
                <a:schemeClr val="bg1"/>
              </a:solidFill>
              <a:latin typeface="Arial" panose="020B0604020202020204" pitchFamily="34" charset="0"/>
              <a:cs typeface="Arial" panose="020B0604020202020204" pitchFamily="34" charset="0"/>
            </a:endParaRPr>
          </a:p>
        </p:txBody>
      </p:sp>
      <p:sp>
        <p:nvSpPr>
          <p:cNvPr id="6" name="Title 1"/>
          <p:cNvSpPr txBox="1">
            <a:spLocks/>
          </p:cNvSpPr>
          <p:nvPr/>
        </p:nvSpPr>
        <p:spPr>
          <a:xfrm>
            <a:off x="3933589" y="1360708"/>
            <a:ext cx="7968851" cy="49190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A model of illness.</a:t>
            </a: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Measure or monitor symptomology or conditions.</a:t>
            </a:r>
          </a:p>
          <a:p>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Reflect all aspects of the clinician’s role.</a:t>
            </a:r>
          </a:p>
          <a:p>
            <a:pPr marL="457200" indent="-457200">
              <a:buFont typeface="Arial" panose="020B0604020202020204" pitchFamily="34" charset="0"/>
              <a:buChar char="•"/>
            </a:pPr>
            <a:endParaRPr lang="en-GB" sz="24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Measurement of MDT/practitioner’s clinical support.</a:t>
            </a:r>
          </a:p>
          <a:p>
            <a:pPr marL="457200" indent="-457200">
              <a:buFont typeface="Arial" panose="020B0604020202020204" pitchFamily="34" charset="0"/>
              <a:buChar char="•"/>
            </a:pPr>
            <a:endParaRPr lang="en-US" sz="2800" dirty="0">
              <a:solidFill>
                <a:srgbClr val="2C5666"/>
              </a:solidFill>
              <a:latin typeface="Arial" panose="020B0604020202020204" pitchFamily="34" charset="0"/>
              <a:cs typeface="Arial" panose="020B0604020202020204" pitchFamily="34" charset="0"/>
            </a:endParaRPr>
          </a:p>
          <a:p>
            <a:endParaRPr lang="en-GB" sz="2600" dirty="0">
              <a:solidFill>
                <a:srgbClr val="2C5666"/>
              </a:solidFill>
              <a:latin typeface="Arial" panose="020B0604020202020204" pitchFamily="34" charset="0"/>
              <a:cs typeface="Arial" panose="020B0604020202020204" pitchFamily="34" charset="0"/>
            </a:endParaRPr>
          </a:p>
          <a:p>
            <a:endParaRPr lang="en-GB" sz="2400" dirty="0">
              <a:solidFill>
                <a:srgbClr val="15989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1966" y="2311830"/>
            <a:ext cx="3266010" cy="3266010"/>
          </a:xfrm>
          <a:prstGeom prst="rect">
            <a:avLst/>
          </a:prstGeom>
        </p:spPr>
      </p:pic>
    </p:spTree>
    <p:extLst>
      <p:ext uri="{BB962C8B-B14F-4D97-AF65-F5344CB8AC3E}">
        <p14:creationId xmlns:p14="http://schemas.microsoft.com/office/powerpoint/2010/main" val="151652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546114" y="120901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15989D"/>
                </a:solidFill>
                <a:latin typeface="Arial" panose="020B0604020202020204" pitchFamily="34" charset="0"/>
                <a:cs typeface="Arial" panose="020B0604020202020204" pitchFamily="34" charset="0"/>
              </a:rPr>
              <a:t>Outcomes:</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546114" y="2272129"/>
            <a:ext cx="10122622" cy="3785652"/>
          </a:xfrm>
          <a:prstGeom prst="rect">
            <a:avLst/>
          </a:prstGeom>
        </p:spPr>
        <p:txBody>
          <a:bodyPr wrap="square">
            <a:spAutoFit/>
          </a:bodyPr>
          <a:lstStyle/>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For all practitioners to describe the Health Equalities Framework (HEF).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For all practitioners to be able to implement the Health Equalities Framework (HEF) in Wales successfully.</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For all practitioners to collaborate with service users and their families/carers and their colleagues when implementing the Health Equalities Framework. </a:t>
            </a:r>
          </a:p>
          <a:p>
            <a:endParaRPr lang="en-GB" sz="2400" dirty="0">
              <a:solidFill>
                <a:srgbClr val="2C5666"/>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71812" y="950047"/>
            <a:ext cx="1506275" cy="1843501"/>
          </a:xfrm>
          <a:prstGeom prst="rect">
            <a:avLst/>
          </a:prstGeom>
        </p:spPr>
      </p:pic>
    </p:spTree>
    <p:extLst>
      <p:ext uri="{BB962C8B-B14F-4D97-AF65-F5344CB8AC3E}">
        <p14:creationId xmlns:p14="http://schemas.microsoft.com/office/powerpoint/2010/main" val="1541407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419725" y="1451739"/>
            <a:ext cx="6677025"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lgn="ctr">
              <a:buNone/>
            </a:pPr>
            <a:r>
              <a:rPr lang="en-GB" sz="4400" b="1" dirty="0">
                <a:solidFill>
                  <a:schemeClr val="bg1"/>
                </a:solidFill>
                <a:latin typeface="Arial" panose="020B0604020202020204" pitchFamily="34" charset="0"/>
                <a:cs typeface="Arial" panose="020B0604020202020204" pitchFamily="34" charset="0"/>
              </a:rPr>
              <a:t>How?  </a:t>
            </a:r>
            <a:endParaRPr lang="en-GB" sz="44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424" y="1065848"/>
            <a:ext cx="4279763" cy="4273666"/>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47152" y="1805864"/>
            <a:ext cx="2894306" cy="2793635"/>
          </a:xfrm>
          <a:prstGeom prst="rect">
            <a:avLst/>
          </a:prstGeom>
        </p:spPr>
      </p:pic>
    </p:spTree>
    <p:extLst>
      <p:ext uri="{BB962C8B-B14F-4D97-AF65-F5344CB8AC3E}">
        <p14:creationId xmlns:p14="http://schemas.microsoft.com/office/powerpoint/2010/main" val="17960540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7239000" y="1999327"/>
            <a:ext cx="4693920" cy="3416320"/>
          </a:xfrm>
          <a:prstGeom prst="rect">
            <a:avLst/>
          </a:prstGeom>
          <a:noFill/>
        </p:spPr>
        <p:txBody>
          <a:bodyPr wrap="square" rtlCol="0">
            <a:spAutoFit/>
          </a:bodyPr>
          <a:lstStyle/>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We know…</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Greater &amp; continued exposure to inequalities is a strong indicator of the person experiencing avoidable negative health outcomes.</a:t>
            </a:r>
          </a:p>
          <a:p>
            <a:r>
              <a:rPr lang="en-GB" sz="2400" dirty="0">
                <a:solidFill>
                  <a:srgbClr val="2C5666"/>
                </a:solidFill>
                <a:latin typeface="Arial" panose="020B0604020202020204" pitchFamily="34" charset="0"/>
                <a:cs typeface="Arial" panose="020B0604020202020204" pitchFamily="34" charset="0"/>
              </a:rPr>
              <a:t> </a:t>
            </a:r>
          </a:p>
        </p:txBody>
      </p:sp>
      <p:pic>
        <p:nvPicPr>
          <p:cNvPr id="3" name="Picture 2"/>
          <p:cNvPicPr>
            <a:picLocks noChangeAspect="1"/>
          </p:cNvPicPr>
          <p:nvPr/>
        </p:nvPicPr>
        <p:blipFill>
          <a:blip r:embed="rId3"/>
          <a:stretch>
            <a:fillRect/>
          </a:stretch>
        </p:blipFill>
        <p:spPr>
          <a:xfrm>
            <a:off x="871674" y="2268735"/>
            <a:ext cx="5755005" cy="28775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530685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7239000" y="1999327"/>
            <a:ext cx="4693920" cy="4154984"/>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HEF helps the practitioner understand these experiences or exposure to the determinants of health.</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HEF collects qualitative and quantitative data.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HEF collects data for individual &amp; across groups.    </a:t>
            </a:r>
          </a:p>
          <a:p>
            <a:r>
              <a:rPr lang="en-GB" sz="2400" dirty="0">
                <a:solidFill>
                  <a:srgbClr val="2C5666"/>
                </a:solidFill>
                <a:latin typeface="Arial" panose="020B0604020202020204" pitchFamily="34" charset="0"/>
                <a:cs typeface="Arial" panose="020B0604020202020204" pitchFamily="34" charset="0"/>
              </a:rPr>
              <a:t> </a:t>
            </a:r>
          </a:p>
        </p:txBody>
      </p:sp>
      <p:pic>
        <p:nvPicPr>
          <p:cNvPr id="3" name="Picture 2"/>
          <p:cNvPicPr>
            <a:picLocks noChangeAspect="1"/>
          </p:cNvPicPr>
          <p:nvPr/>
        </p:nvPicPr>
        <p:blipFill>
          <a:blip r:embed="rId3"/>
          <a:stretch>
            <a:fillRect/>
          </a:stretch>
        </p:blipFill>
        <p:spPr>
          <a:xfrm>
            <a:off x="871674" y="2268735"/>
            <a:ext cx="5755005" cy="28775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4149500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Health Equalities Framework   </a:t>
            </a:r>
            <a:endParaRPr lang="en-US" sz="3200" b="1" cap="all"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7239000" y="1999327"/>
            <a:ext cx="4693920" cy="3785652"/>
          </a:xfrm>
          <a:prstGeom prst="rect">
            <a:avLst/>
          </a:prstGeom>
          <a:noFill/>
        </p:spPr>
        <p:txBody>
          <a:bodyPr wrap="square" rtlCol="0">
            <a:spAutoFit/>
          </a:bodyPr>
          <a:lstStyle/>
          <a:p>
            <a:endParaRPr lang="en-GB" sz="2400" dirty="0">
              <a:solidFill>
                <a:srgbClr val="2C5666"/>
              </a:solidFill>
              <a:latin typeface="Arial" panose="020B0604020202020204" pitchFamily="34" charset="0"/>
              <a:cs typeface="Arial" panose="020B0604020202020204" pitchFamily="34" charset="0"/>
            </a:endParaRPr>
          </a:p>
          <a:p>
            <a:r>
              <a:rPr lang="en-GB" sz="2400" b="1" i="1" dirty="0">
                <a:solidFill>
                  <a:srgbClr val="2C5666"/>
                </a:solidFill>
                <a:latin typeface="Arial" panose="020B0604020202020204" pitchFamily="34" charset="0"/>
                <a:cs typeface="Arial" panose="020B0604020202020204" pitchFamily="34" charset="0"/>
              </a:rPr>
              <a:t>Principles:</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Person centred</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Collaboration approach</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Multidisciplinary team approach  </a:t>
            </a:r>
          </a:p>
          <a:p>
            <a:endParaRPr lang="en-GB" sz="2400" dirty="0">
              <a:solidFill>
                <a:srgbClr val="2C5666"/>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871674" y="2268735"/>
            <a:ext cx="5755005" cy="28775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9533750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Geographic Information/Profile Needs </a:t>
            </a:r>
            <a:endParaRPr lang="en-US" sz="3200" cap="all" dirty="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1941" y="1285874"/>
            <a:ext cx="7731151" cy="5039565"/>
          </a:xfrm>
          <a:prstGeom prst="rect">
            <a:avLst/>
          </a:prstGeom>
        </p:spPr>
      </p:pic>
      <p:sp>
        <p:nvSpPr>
          <p:cNvPr id="8" name="Left Arrow 7"/>
          <p:cNvSpPr/>
          <p:nvPr/>
        </p:nvSpPr>
        <p:spPr>
          <a:xfrm rot="20750778">
            <a:off x="6264244" y="2277386"/>
            <a:ext cx="1933575" cy="220599"/>
          </a:xfrm>
          <a:prstGeom prst="leftArrow">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dirty="0"/>
          </a:p>
        </p:txBody>
      </p:sp>
      <p:sp>
        <p:nvSpPr>
          <p:cNvPr id="9" name="Flowchart: Alternate Process 8"/>
          <p:cNvSpPr/>
          <p:nvPr/>
        </p:nvSpPr>
        <p:spPr>
          <a:xfrm>
            <a:off x="8437791" y="1142998"/>
            <a:ext cx="3230333" cy="4229101"/>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b="1" i="1" dirty="0">
                <a:solidFill>
                  <a:schemeClr val="tx1"/>
                </a:solidFill>
                <a:latin typeface="Arial" panose="020B0604020202020204" pitchFamily="34" charset="0"/>
                <a:cs typeface="Arial" panose="020B0604020202020204" pitchFamily="34" charset="0"/>
              </a:rPr>
              <a:t>Consideration: </a:t>
            </a:r>
          </a:p>
          <a:p>
            <a:endParaRPr lang="en-GB"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solidFill>
                  <a:schemeClr val="tx1"/>
                </a:solidFill>
                <a:latin typeface="Arial" panose="020B0604020202020204" pitchFamily="34" charset="0"/>
                <a:cs typeface="Arial" panose="020B0604020202020204" pitchFamily="34" charset="0"/>
              </a:rPr>
              <a:t>Knowledge of conditions i.e. Down Syndrome </a:t>
            </a:r>
          </a:p>
          <a:p>
            <a:pPr marL="285750" indent="-285750">
              <a:buFont typeface="Arial" panose="020B0604020202020204" pitchFamily="34" charset="0"/>
              <a:buChar char="•"/>
            </a:pPr>
            <a:r>
              <a:rPr lang="en-GB" dirty="0">
                <a:solidFill>
                  <a:schemeClr val="tx1"/>
                </a:solidFill>
                <a:latin typeface="Arial" panose="020B0604020202020204" pitchFamily="34" charset="0"/>
                <a:cs typeface="Arial" panose="020B0604020202020204" pitchFamily="34" charset="0"/>
              </a:rPr>
              <a:t>Diagnostic overshadowing, co-morbidities. </a:t>
            </a:r>
          </a:p>
          <a:p>
            <a:pPr marL="285750" indent="-285750">
              <a:buFont typeface="Arial" panose="020B0604020202020204" pitchFamily="34" charset="0"/>
              <a:buChar char="•"/>
            </a:pPr>
            <a:r>
              <a:rPr lang="en-GB" dirty="0">
                <a:solidFill>
                  <a:schemeClr val="tx1"/>
                </a:solidFill>
                <a:latin typeface="Arial" panose="020B0604020202020204" pitchFamily="34" charset="0"/>
                <a:cs typeface="Arial" panose="020B0604020202020204" pitchFamily="34" charset="0"/>
              </a:rPr>
              <a:t>Confirmed diagnosis i.e. mental health  </a:t>
            </a:r>
          </a:p>
          <a:p>
            <a:pPr marL="285750" indent="-285750">
              <a:buFont typeface="Arial" panose="020B0604020202020204" pitchFamily="34" charset="0"/>
              <a:buChar char="•"/>
            </a:pPr>
            <a:r>
              <a:rPr lang="en-GB" dirty="0">
                <a:solidFill>
                  <a:schemeClr val="tx1"/>
                </a:solidFill>
                <a:latin typeface="Arial" panose="020B0604020202020204" pitchFamily="34" charset="0"/>
                <a:cs typeface="Arial" panose="020B0604020202020204" pitchFamily="34" charset="0"/>
              </a:rPr>
              <a:t>Conditions: static or resolved, need to revisit and update to reflect change</a:t>
            </a: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17329" y="4886324"/>
            <a:ext cx="1286715" cy="1286715"/>
          </a:xfrm>
          <a:prstGeom prst="rect">
            <a:avLst/>
          </a:prstGeom>
        </p:spPr>
      </p:pic>
    </p:spTree>
    <p:extLst>
      <p:ext uri="{BB962C8B-B14F-4D97-AF65-F5344CB8AC3E}">
        <p14:creationId xmlns:p14="http://schemas.microsoft.com/office/powerpoint/2010/main" val="4646459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Geographic Information/Profile Needs </a:t>
            </a:r>
            <a:endParaRPr lang="en-US" sz="3200" cap="all"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a:off x="5885607" y="2480291"/>
            <a:ext cx="5248599" cy="1815882"/>
          </a:xfrm>
          <a:prstGeom prst="rect">
            <a:avLst/>
          </a:prstGeom>
          <a:noFill/>
        </p:spPr>
        <p:txBody>
          <a:bodyPr wrap="square" rtlCol="0">
            <a:spAutoFit/>
          </a:bodyPr>
          <a:lstStyle/>
          <a:p>
            <a:r>
              <a:rPr lang="en-GB" sz="2800" dirty="0">
                <a:solidFill>
                  <a:srgbClr val="2C5666"/>
                </a:solidFill>
                <a:latin typeface="Arial" panose="020B0604020202020204" pitchFamily="34" charset="0"/>
                <a:cs typeface="Arial" panose="020B0604020202020204" pitchFamily="34" charset="0"/>
              </a:rPr>
              <a:t>What challenges have you experienced or what might you do when profiling people’s needs? </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3417" y="2362073"/>
            <a:ext cx="3006427" cy="3006427"/>
          </a:xfrm>
          <a:prstGeom prst="rect">
            <a:avLst/>
          </a:prstGeom>
        </p:spPr>
      </p:pic>
    </p:spTree>
    <p:extLst>
      <p:ext uri="{BB962C8B-B14F-4D97-AF65-F5344CB8AC3E}">
        <p14:creationId xmlns:p14="http://schemas.microsoft.com/office/powerpoint/2010/main" val="2799475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7767" y="700698"/>
            <a:ext cx="6131333" cy="5632311"/>
          </a:xfrm>
          <a:prstGeom prst="rect">
            <a:avLst/>
          </a:prstGeom>
          <a:noFill/>
        </p:spPr>
        <p:txBody>
          <a:bodyPr wrap="square" rtlCol="0">
            <a:spAutoFit/>
          </a:bodyPr>
          <a:lstStyle/>
          <a:p>
            <a:endParaRPr lang="en-GB" sz="2400" b="1" dirty="0">
              <a:solidFill>
                <a:srgbClr val="2C5666"/>
              </a:solidFill>
              <a:latin typeface="Arial" panose="020B0604020202020204" pitchFamily="34" charset="0"/>
              <a:cs typeface="Arial" panose="020B0604020202020204" pitchFamily="34" charset="0"/>
            </a:endParaRPr>
          </a:p>
          <a:p>
            <a:r>
              <a:rPr lang="en-GB" sz="2400" b="1" dirty="0">
                <a:solidFill>
                  <a:srgbClr val="2C5666"/>
                </a:solidFill>
                <a:latin typeface="Arial" panose="020B0604020202020204" pitchFamily="34" charset="0"/>
                <a:cs typeface="Arial" panose="020B0604020202020204" pitchFamily="34" charset="0"/>
              </a:rPr>
              <a:t>Determinants (indicators within):</a:t>
            </a:r>
          </a:p>
          <a:p>
            <a:endParaRPr lang="en-GB" sz="2400" b="1"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Social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Genetic and biological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Communication difficulties and reduced health literacy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Personal health behaviours and lifestyle risks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Deficiencies in access to and quality of health provision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7820" y="2478886"/>
            <a:ext cx="3744066" cy="2227918"/>
          </a:xfrm>
          <a:prstGeom prst="rect">
            <a:avLst/>
          </a:prstGeom>
        </p:spPr>
      </p:pic>
      <p:sp>
        <p:nvSpPr>
          <p:cNvPr id="3" name="Right Arrow 2"/>
          <p:cNvSpPr/>
          <p:nvPr/>
        </p:nvSpPr>
        <p:spPr>
          <a:xfrm>
            <a:off x="4357891" y="2286170"/>
            <a:ext cx="978408" cy="484632"/>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Left Arrow 3"/>
          <p:cNvSpPr/>
          <p:nvPr/>
        </p:nvSpPr>
        <p:spPr>
          <a:xfrm>
            <a:off x="4357891" y="4222172"/>
            <a:ext cx="978408" cy="484632"/>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a:off x="337820" y="177478"/>
            <a:ext cx="9390796" cy="523220"/>
          </a:xfrm>
          <a:prstGeom prst="rect">
            <a:avLst/>
          </a:prstGeom>
          <a:noFill/>
        </p:spPr>
        <p:txBody>
          <a:bodyPr wrap="square" rtlCol="0">
            <a:spAutoFit/>
          </a:bodyPr>
          <a:lstStyle/>
          <a:p>
            <a:r>
              <a:rPr lang="en-GB" sz="2800" b="1" dirty="0">
                <a:solidFill>
                  <a:schemeClr val="bg1"/>
                </a:solidFill>
                <a:latin typeface="Arial" panose="020B0604020202020204" pitchFamily="34" charset="0"/>
                <a:cs typeface="Arial" panose="020B0604020202020204" pitchFamily="34" charset="0"/>
              </a:rPr>
              <a:t>5 Determinants: 29 Health Inequality Indicators</a:t>
            </a:r>
          </a:p>
        </p:txBody>
      </p:sp>
    </p:spTree>
    <p:extLst>
      <p:ext uri="{BB962C8B-B14F-4D97-AF65-F5344CB8AC3E}">
        <p14:creationId xmlns:p14="http://schemas.microsoft.com/office/powerpoint/2010/main" val="37074740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Profiling Exposure: </a:t>
            </a:r>
            <a:r>
              <a:rPr lang="en-US" sz="3200" dirty="0">
                <a:solidFill>
                  <a:schemeClr val="bg1"/>
                </a:solidFill>
                <a:latin typeface="Arial" panose="020B0604020202020204" pitchFamily="34" charset="0"/>
                <a:cs typeface="Arial" panose="020B0604020202020204" pitchFamily="34" charset="0"/>
              </a:rPr>
              <a:t>Determinants </a:t>
            </a:r>
            <a:r>
              <a:rPr lang="en-US" sz="3200" dirty="0">
                <a:solidFill>
                  <a:schemeClr val="tx1"/>
                </a:solidFill>
                <a:latin typeface="Arial" panose="020B0604020202020204" pitchFamily="34" charset="0"/>
                <a:cs typeface="Arial" panose="020B0604020202020204" pitchFamily="34" charset="0"/>
              </a:rPr>
              <a:t>  </a:t>
            </a:r>
            <a:endParaRPr lang="en-US" sz="3200" cap="all"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3657" y="1123950"/>
            <a:ext cx="7637784" cy="5086795"/>
          </a:xfrm>
          <a:prstGeom prst="rect">
            <a:avLst/>
          </a:prstGeom>
        </p:spPr>
      </p:pic>
      <p:sp>
        <p:nvSpPr>
          <p:cNvPr id="5" name="Flowchart: Alternate Process 4"/>
          <p:cNvSpPr/>
          <p:nvPr/>
        </p:nvSpPr>
        <p:spPr>
          <a:xfrm>
            <a:off x="8743951" y="1676399"/>
            <a:ext cx="3181350" cy="3476625"/>
          </a:xfrm>
          <a:prstGeom prst="flowChartAlternateProcess">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GB" dirty="0">
                <a:solidFill>
                  <a:schemeClr val="tx1"/>
                </a:solidFill>
              </a:rPr>
              <a:t>Further information required, i.e. hours of support </a:t>
            </a:r>
          </a:p>
          <a:p>
            <a:endParaRPr lang="en-GB" dirty="0">
              <a:solidFill>
                <a:schemeClr val="tx1"/>
              </a:solidFill>
            </a:endParaRPr>
          </a:p>
          <a:p>
            <a:r>
              <a:rPr lang="en-GB" dirty="0">
                <a:solidFill>
                  <a:schemeClr val="tx1"/>
                </a:solidFill>
              </a:rPr>
              <a:t>Description for each impact levels included </a:t>
            </a:r>
          </a:p>
          <a:p>
            <a:endParaRPr lang="en-GB" dirty="0">
              <a:solidFill>
                <a:schemeClr val="tx1"/>
              </a:solidFill>
            </a:endParaRPr>
          </a:p>
          <a:p>
            <a:r>
              <a:rPr lang="en-GB" dirty="0">
                <a:solidFill>
                  <a:schemeClr val="tx1"/>
                </a:solidFill>
              </a:rPr>
              <a:t>Profiling the 5 determinants through the impact levels </a:t>
            </a:r>
          </a:p>
          <a:p>
            <a:endParaRPr lang="en-GB" dirty="0">
              <a:solidFill>
                <a:schemeClr val="tx1"/>
              </a:solidFill>
            </a:endParaRPr>
          </a:p>
        </p:txBody>
      </p:sp>
      <p:sp>
        <p:nvSpPr>
          <p:cNvPr id="6" name="Left Arrow 5"/>
          <p:cNvSpPr/>
          <p:nvPr/>
        </p:nvSpPr>
        <p:spPr>
          <a:xfrm>
            <a:off x="7131368" y="2193699"/>
            <a:ext cx="1452201" cy="233002"/>
          </a:xfrm>
          <a:prstGeom prst="leftArrow">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dirty="0"/>
          </a:p>
        </p:txBody>
      </p:sp>
      <p:sp>
        <p:nvSpPr>
          <p:cNvPr id="7" name="Left Arrow 6"/>
          <p:cNvSpPr/>
          <p:nvPr/>
        </p:nvSpPr>
        <p:spPr>
          <a:xfrm rot="674193">
            <a:off x="7442448" y="3127420"/>
            <a:ext cx="1210210" cy="233002"/>
          </a:xfrm>
          <a:prstGeom prst="leftArrow">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dirty="0"/>
          </a:p>
        </p:txBody>
      </p:sp>
      <p:sp>
        <p:nvSpPr>
          <p:cNvPr id="8" name="Left Arrow 7"/>
          <p:cNvSpPr/>
          <p:nvPr/>
        </p:nvSpPr>
        <p:spPr>
          <a:xfrm>
            <a:off x="5712142" y="4343303"/>
            <a:ext cx="2871427" cy="233002"/>
          </a:xfrm>
          <a:prstGeom prst="leftArrow">
            <a:avLst/>
          </a:prstGeom>
          <a:solidFill>
            <a:srgbClr val="FFFF00"/>
          </a:solidFill>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7758564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15348720"/>
              </p:ext>
            </p:extLst>
          </p:nvPr>
        </p:nvGraphicFramePr>
        <p:xfrm>
          <a:off x="457200" y="909320"/>
          <a:ext cx="11292840" cy="5674360"/>
        </p:xfrm>
        <a:graphic>
          <a:graphicData uri="http://schemas.openxmlformats.org/drawingml/2006/table">
            <a:tbl>
              <a:tblPr firstRow="1" bandRow="1">
                <a:tableStyleId>{5C22544A-7EE6-4342-B048-85BDC9FD1C3A}</a:tableStyleId>
              </a:tblPr>
              <a:tblGrid>
                <a:gridCol w="2971207">
                  <a:extLst>
                    <a:ext uri="{9D8B030D-6E8A-4147-A177-3AD203B41FA5}">
                      <a16:colId xmlns:a16="http://schemas.microsoft.com/office/drawing/2014/main" val="3352755676"/>
                    </a:ext>
                  </a:extLst>
                </a:gridCol>
                <a:gridCol w="8321633">
                  <a:extLst>
                    <a:ext uri="{9D8B030D-6E8A-4147-A177-3AD203B41FA5}">
                      <a16:colId xmlns:a16="http://schemas.microsoft.com/office/drawing/2014/main" val="195097681"/>
                    </a:ext>
                  </a:extLst>
                </a:gridCol>
              </a:tblGrid>
              <a:tr h="370840">
                <a:tc>
                  <a:txBody>
                    <a:bodyPr/>
                    <a:lstStyle/>
                    <a:p>
                      <a:r>
                        <a:rPr lang="en-GB" sz="1800" b="1" dirty="0">
                          <a:solidFill>
                            <a:schemeClr val="tx1"/>
                          </a:solidFill>
                          <a:latin typeface="Arial" panose="020B0604020202020204" pitchFamily="34" charset="0"/>
                          <a:cs typeface="Arial" panose="020B0604020202020204" pitchFamily="34" charset="0"/>
                        </a:rPr>
                        <a:t>Major</a:t>
                      </a:r>
                    </a:p>
                  </a:txBody>
                  <a:tcPr>
                    <a:solidFill>
                      <a:srgbClr val="FF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Arial" panose="020B0604020202020204" pitchFamily="34" charset="0"/>
                          <a:cs typeface="Arial" panose="020B0604020202020204" pitchFamily="34" charset="0"/>
                        </a:rPr>
                        <a:t>Health problems are associated with premature death.  There may be multiple permanent injuries or irreversible significant long term health effects. Significant and prolonged restriction of normal activities  and high risk of unplanned hospital admissions.</a:t>
                      </a:r>
                    </a:p>
                    <a:p>
                      <a:endParaRPr lang="en-GB" sz="1800" b="0" dirty="0">
                        <a:solidFill>
                          <a:schemeClr val="tx1"/>
                        </a:solidFill>
                        <a:latin typeface="Arial" panose="020B0604020202020204" pitchFamily="34" charset="0"/>
                        <a:cs typeface="Arial" panose="020B0604020202020204" pitchFamily="34" charset="0"/>
                      </a:endParaRPr>
                    </a:p>
                  </a:txBody>
                  <a:tcPr>
                    <a:solidFill>
                      <a:srgbClr val="DEEAEC"/>
                    </a:solidFill>
                  </a:tcPr>
                </a:tc>
                <a:extLst>
                  <a:ext uri="{0D108BD9-81ED-4DB2-BD59-A6C34878D82A}">
                    <a16:rowId xmlns:a16="http://schemas.microsoft.com/office/drawing/2014/main" val="606206369"/>
                  </a:ext>
                </a:extLst>
              </a:tr>
              <a:tr h="370840">
                <a:tc>
                  <a:txBody>
                    <a:bodyPr/>
                    <a:lstStyle/>
                    <a:p>
                      <a:r>
                        <a:rPr lang="en-GB" sz="1800" b="1" dirty="0">
                          <a:latin typeface="Arial" panose="020B0604020202020204" pitchFamily="34" charset="0"/>
                          <a:cs typeface="Arial" panose="020B0604020202020204" pitchFamily="34" charset="0"/>
                        </a:rPr>
                        <a:t>Significant</a:t>
                      </a:r>
                      <a:endParaRPr lang="en-GB" sz="1800" b="1" dirty="0">
                        <a:solidFill>
                          <a:schemeClr val="tx1"/>
                        </a:solidFill>
                        <a:latin typeface="Arial" panose="020B0604020202020204" pitchFamily="34" charset="0"/>
                        <a:cs typeface="Arial" panose="020B0604020202020204" pitchFamily="34" charset="0"/>
                      </a:endParaRPr>
                    </a:p>
                  </a:txBody>
                  <a:tcPr>
                    <a:solidFill>
                      <a:srgbClr val="FF66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latin typeface="Arial" panose="020B0604020202020204" pitchFamily="34" charset="0"/>
                          <a:cs typeface="Arial" panose="020B0604020202020204" pitchFamily="34" charset="0"/>
                        </a:rPr>
                        <a:t>Major injuries and periods of ill health are likely, leading to long-term incapacity/disability and potential premature death. There may be prolonged periods of inability to engage in usual routines. May require complex and prolonged treatment. Likely to have recurrent unplanned hospital admissions.</a:t>
                      </a:r>
                    </a:p>
                    <a:p>
                      <a:endParaRPr lang="en-GB" sz="1800" b="0" dirty="0">
                        <a:solidFill>
                          <a:schemeClr val="tx1"/>
                        </a:solidFill>
                        <a:latin typeface="Arial" panose="020B0604020202020204" pitchFamily="34" charset="0"/>
                        <a:cs typeface="Arial" panose="020B0604020202020204" pitchFamily="34" charset="0"/>
                      </a:endParaRPr>
                    </a:p>
                  </a:txBody>
                  <a:tcPr>
                    <a:solidFill>
                      <a:srgbClr val="DEEAEC"/>
                    </a:solidFill>
                  </a:tcPr>
                </a:tc>
                <a:extLst>
                  <a:ext uri="{0D108BD9-81ED-4DB2-BD59-A6C34878D82A}">
                    <a16:rowId xmlns:a16="http://schemas.microsoft.com/office/drawing/2014/main" val="52257442"/>
                  </a:ext>
                </a:extLst>
              </a:tr>
              <a:tr h="370840">
                <a:tc>
                  <a:txBody>
                    <a:bodyPr/>
                    <a:lstStyle/>
                    <a:p>
                      <a:r>
                        <a:rPr lang="en-GB" sz="1800" b="1" dirty="0">
                          <a:latin typeface="Arial" panose="020B0604020202020204" pitchFamily="34" charset="0"/>
                          <a:cs typeface="Arial" panose="020B0604020202020204" pitchFamily="34" charset="0"/>
                        </a:rPr>
                        <a:t>Limited</a:t>
                      </a:r>
                      <a:endParaRPr lang="en-GB" sz="1800" b="1" dirty="0">
                        <a:solidFill>
                          <a:schemeClr val="tx1"/>
                        </a:solidFill>
                        <a:latin typeface="Arial" panose="020B0604020202020204" pitchFamily="34" charset="0"/>
                        <a:cs typeface="Arial" panose="020B0604020202020204" pitchFamily="34" charset="0"/>
                      </a:endParaRPr>
                    </a:p>
                  </a:txBody>
                  <a:tcPr>
                    <a:solidFill>
                      <a:srgbClr val="FF993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latin typeface="Arial" panose="020B0604020202020204" pitchFamily="34" charset="0"/>
                          <a:cs typeface="Arial" panose="020B0604020202020204" pitchFamily="34" charset="0"/>
                        </a:rPr>
                        <a:t>Prone to moderate injury/illness requiring skilled professional intervention. Typified by recurrent breaks in engagement with normal routines.  Recovery period following injury/illness several weeks longer than usual.</a:t>
                      </a:r>
                    </a:p>
                    <a:p>
                      <a:endParaRPr lang="en-GB" sz="1800" b="0" dirty="0">
                        <a:solidFill>
                          <a:schemeClr val="tx1"/>
                        </a:solidFill>
                        <a:latin typeface="Arial" panose="020B0604020202020204" pitchFamily="34" charset="0"/>
                        <a:cs typeface="Arial" panose="020B0604020202020204" pitchFamily="34" charset="0"/>
                      </a:endParaRPr>
                    </a:p>
                  </a:txBody>
                  <a:tcPr>
                    <a:solidFill>
                      <a:srgbClr val="DEEAEC"/>
                    </a:solidFill>
                  </a:tcPr>
                </a:tc>
                <a:extLst>
                  <a:ext uri="{0D108BD9-81ED-4DB2-BD59-A6C34878D82A}">
                    <a16:rowId xmlns:a16="http://schemas.microsoft.com/office/drawing/2014/main" val="2751331797"/>
                  </a:ext>
                </a:extLst>
              </a:tr>
              <a:tr h="370840">
                <a:tc>
                  <a:txBody>
                    <a:bodyPr/>
                    <a:lstStyle/>
                    <a:p>
                      <a:r>
                        <a:rPr lang="en-GB" sz="1800" b="1" dirty="0">
                          <a:latin typeface="Arial" panose="020B0604020202020204" pitchFamily="34" charset="0"/>
                          <a:cs typeface="Arial" panose="020B0604020202020204" pitchFamily="34" charset="0"/>
                        </a:rPr>
                        <a:t>Minimal</a:t>
                      </a:r>
                      <a:endParaRPr lang="en-GB" sz="1800" b="1" dirty="0">
                        <a:solidFill>
                          <a:schemeClr val="tx1"/>
                        </a:solidFill>
                        <a:latin typeface="Arial" panose="020B0604020202020204" pitchFamily="34" charset="0"/>
                        <a:cs typeface="Arial" panose="020B0604020202020204" pitchFamily="34" charset="0"/>
                      </a:endParaRPr>
                    </a:p>
                  </a:txBody>
                  <a:tcPr>
                    <a:solidFill>
                      <a:srgbClr val="FFC000"/>
                    </a:solidFill>
                  </a:tcPr>
                </a:tc>
                <a:tc>
                  <a:txBody>
                    <a:bodyPr/>
                    <a:lstStyle/>
                    <a:p>
                      <a:r>
                        <a:rPr lang="en-GB" sz="1800" b="0" dirty="0">
                          <a:latin typeface="Arial" panose="020B0604020202020204" pitchFamily="34" charset="0"/>
                          <a:cs typeface="Arial" panose="020B0604020202020204" pitchFamily="34" charset="0"/>
                        </a:rPr>
                        <a:t>The person is likely to suffer minor injuries or illnesses which are likely to require minor intervention.  There may be some intermittent short lived (i.e. a few days) impairment of engagement in usual activities.  Recovery from period of ill health may be slight slower than would otherwise be the case.</a:t>
                      </a:r>
                      <a:endParaRPr lang="en-GB" sz="1800" b="0" dirty="0">
                        <a:solidFill>
                          <a:schemeClr val="tx1"/>
                        </a:solidFill>
                        <a:latin typeface="Arial" panose="020B0604020202020204" pitchFamily="34" charset="0"/>
                        <a:cs typeface="Arial" panose="020B0604020202020204" pitchFamily="34" charset="0"/>
                      </a:endParaRPr>
                    </a:p>
                  </a:txBody>
                  <a:tcPr>
                    <a:solidFill>
                      <a:srgbClr val="DEEAEC"/>
                    </a:solidFill>
                  </a:tcPr>
                </a:tc>
                <a:extLst>
                  <a:ext uri="{0D108BD9-81ED-4DB2-BD59-A6C34878D82A}">
                    <a16:rowId xmlns:a16="http://schemas.microsoft.com/office/drawing/2014/main" val="3409726619"/>
                  </a:ext>
                </a:extLst>
              </a:tr>
              <a:tr h="370840">
                <a:tc>
                  <a:txBody>
                    <a:bodyPr/>
                    <a:lstStyle/>
                    <a:p>
                      <a:r>
                        <a:rPr lang="en-GB" sz="1800" b="1" dirty="0">
                          <a:latin typeface="Arial" panose="020B0604020202020204" pitchFamily="34" charset="0"/>
                          <a:cs typeface="Arial" panose="020B0604020202020204" pitchFamily="34" charset="0"/>
                        </a:rPr>
                        <a:t>No impact </a:t>
                      </a:r>
                      <a:endParaRPr lang="en-GB" sz="1800" b="1" dirty="0">
                        <a:solidFill>
                          <a:schemeClr val="tx1"/>
                        </a:solidFill>
                        <a:latin typeface="Arial" panose="020B0604020202020204" pitchFamily="34" charset="0"/>
                        <a:cs typeface="Arial" panose="020B0604020202020204" pitchFamily="34" charset="0"/>
                      </a:endParaRPr>
                    </a:p>
                  </a:txBody>
                  <a:tcP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latin typeface="Arial" panose="020B0604020202020204" pitchFamily="34" charset="0"/>
                          <a:cs typeface="Arial" panose="020B0604020202020204" pitchFamily="34" charset="0"/>
                        </a:rPr>
                        <a:t>Minimal impact requiring no/minimal intervention or treatment.</a:t>
                      </a:r>
                    </a:p>
                  </a:txBody>
                  <a:tcPr>
                    <a:solidFill>
                      <a:srgbClr val="DEEAEC"/>
                    </a:solidFill>
                  </a:tcPr>
                </a:tc>
                <a:extLst>
                  <a:ext uri="{0D108BD9-81ED-4DB2-BD59-A6C34878D82A}">
                    <a16:rowId xmlns:a16="http://schemas.microsoft.com/office/drawing/2014/main" val="4248975352"/>
                  </a:ext>
                </a:extLst>
              </a:tr>
            </a:tbl>
          </a:graphicData>
        </a:graphic>
      </p:graphicFrame>
      <p:sp>
        <p:nvSpPr>
          <p:cNvPr id="3"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solidFill>
                  <a:schemeClr val="tx1"/>
                </a:solidFill>
                <a:latin typeface="Arial" panose="020B0604020202020204" pitchFamily="34" charset="0"/>
                <a:cs typeface="Arial" panose="020B0604020202020204" pitchFamily="34" charset="0"/>
              </a:rPr>
              <a:t>Impact Level: </a:t>
            </a:r>
            <a:r>
              <a:rPr lang="en-US" sz="3200" dirty="0">
                <a:solidFill>
                  <a:schemeClr val="bg1"/>
                </a:solidFill>
                <a:latin typeface="Arial" panose="020B0604020202020204" pitchFamily="34" charset="0"/>
                <a:cs typeface="Arial" panose="020B0604020202020204" pitchFamily="34" charset="0"/>
              </a:rPr>
              <a:t>Descriptors </a:t>
            </a:r>
            <a:endParaRPr lang="en-US" sz="3200"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2915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20604" y="2760896"/>
            <a:ext cx="7765228" cy="3124992"/>
          </a:xfrm>
          <a:prstGeom prst="rect">
            <a:avLst/>
          </a:prstGeom>
          <a:ln w="228600" cap="sq" cmpd="thickThin">
            <a:solidFill>
              <a:srgbClr val="000000"/>
            </a:solidFill>
            <a:prstDash val="solid"/>
            <a:miter lim="800000"/>
          </a:ln>
          <a:effectLst>
            <a:innerShdw blurRad="76200">
              <a:srgbClr val="000000"/>
            </a:innerShdw>
          </a:effectLst>
        </p:spPr>
      </p:pic>
      <p:sp>
        <p:nvSpPr>
          <p:cNvPr id="4" name="Text Placeholder 1">
            <a:extLst>
              <a:ext uri="{FF2B5EF4-FFF2-40B4-BE49-F238E27FC236}">
                <a16:creationId xmlns:a16="http://schemas.microsoft.com/office/drawing/2014/main" id="{C80A753A-039C-9F49-BFB6-CC60B8642F33}"/>
              </a:ext>
            </a:extLst>
          </p:cNvPr>
          <p:cNvSpPr txBox="1">
            <a:spLocks/>
          </p:cNvSpPr>
          <p:nvPr/>
        </p:nvSpPr>
        <p:spPr>
          <a:xfrm rot="20320948">
            <a:off x="215628" y="747340"/>
            <a:ext cx="420995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6600" b="1" dirty="0">
                <a:solidFill>
                  <a:schemeClr val="tx1"/>
                </a:solidFill>
                <a:latin typeface="Arial" panose="020B0604020202020204" pitchFamily="34" charset="0"/>
                <a:cs typeface="Arial" panose="020B0604020202020204" pitchFamily="34" charset="0"/>
              </a:rPr>
              <a:t>Practice Time!  </a:t>
            </a:r>
            <a:endParaRPr lang="en-US" sz="6600" b="1" cap="all"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0114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5829299" y="2571750"/>
            <a:ext cx="5438775" cy="1534737"/>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504477" y="15165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Arial" panose="020B0604020202020204" pitchFamily="34" charset="0"/>
                <a:cs typeface="Arial" panose="020B0604020202020204" pitchFamily="34" charset="0"/>
              </a:rPr>
              <a:t>Recap: Health &amp; Wellbeing  </a:t>
            </a:r>
          </a:p>
          <a:p>
            <a:endParaRPr lang="en-GB" sz="3200" b="1" dirty="0">
              <a:solidFill>
                <a:srgbClr val="15989D"/>
              </a:solidFill>
              <a:latin typeface="Arial" panose="020B0604020202020204" pitchFamily="34" charset="0"/>
              <a:cs typeface="Arial" panose="020B0604020202020204" pitchFamily="34" charset="0"/>
            </a:endParaRPr>
          </a:p>
          <a:p>
            <a:endParaRPr lang="en-GB" sz="3200" b="1" dirty="0">
              <a:solidFill>
                <a:srgbClr val="15989D"/>
              </a:solidFill>
              <a:latin typeface="Arial" panose="020B0604020202020204" pitchFamily="34" charset="0"/>
              <a:cs typeface="Arial" panose="020B0604020202020204" pitchFamily="34" charset="0"/>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p>
          <a:p>
            <a:endParaRPr lang="en-GB" sz="3200" b="1" dirty="0">
              <a:solidFill>
                <a:srgbClr val="15989D"/>
              </a:solidFill>
              <a:latin typeface="Arial" panose="020B0604020202020204" pitchFamily="34" charset="0"/>
              <a:cs typeface="Arial" panose="020B0604020202020204" pitchFamily="34" charset="0"/>
            </a:endParaRPr>
          </a:p>
          <a:p>
            <a:endParaRPr lang="en-GB" b="1" dirty="0">
              <a:solidFill>
                <a:srgbClr val="15989D"/>
              </a:solidFill>
              <a:latin typeface="Arial" panose="020B0604020202020204" pitchFamily="34" charset="0"/>
              <a:cs typeface="Arial" panose="020B0604020202020204" pitchFamily="34" charset="0"/>
            </a:endParaRPr>
          </a:p>
        </p:txBody>
      </p:sp>
      <p:sp>
        <p:nvSpPr>
          <p:cNvPr id="2" name="TextBox 1"/>
          <p:cNvSpPr txBox="1"/>
          <p:nvPr/>
        </p:nvSpPr>
        <p:spPr>
          <a:xfrm>
            <a:off x="6583680" y="1895430"/>
            <a:ext cx="4949951" cy="3416320"/>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In the first module, Health Equalities Framework Health &amp; Wellbeing we explored what keeps us healthy and well.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We also developed an understanding of inequalities and how these affect people with a learning disability. </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012211" cy="6858000"/>
          </a:xfrm>
          <a:prstGeom prst="rect">
            <a:avLst/>
          </a:prstGeom>
        </p:spPr>
      </p:pic>
    </p:spTree>
    <p:extLst>
      <p:ext uri="{BB962C8B-B14F-4D97-AF65-F5344CB8AC3E}">
        <p14:creationId xmlns:p14="http://schemas.microsoft.com/office/powerpoint/2010/main" val="38383459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4122" y="1640654"/>
            <a:ext cx="5436884" cy="2189263"/>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p:cNvSpPr txBox="1"/>
          <p:nvPr/>
        </p:nvSpPr>
        <p:spPr>
          <a:xfrm>
            <a:off x="5165717" y="4880121"/>
            <a:ext cx="6322898" cy="1107996"/>
          </a:xfrm>
          <a:prstGeom prst="rect">
            <a:avLst/>
          </a:prstGeom>
          <a:noFill/>
        </p:spPr>
        <p:txBody>
          <a:bodyPr wrap="square" rtlCol="0">
            <a:spAutoFit/>
          </a:bodyPr>
          <a:lstStyle/>
          <a:p>
            <a:pPr algn="ctr"/>
            <a:r>
              <a:rPr lang="en-GB" sz="2400" dirty="0">
                <a:solidFill>
                  <a:srgbClr val="2C5666"/>
                </a:solidFill>
                <a:latin typeface="Arial" panose="020B0604020202020204" pitchFamily="34" charset="0"/>
                <a:cs typeface="Arial" panose="020B0604020202020204" pitchFamily="34" charset="0"/>
              </a:rPr>
              <a:t>You will now be shown two cases scenarios. You need to select one of these. </a:t>
            </a:r>
            <a:endParaRPr lang="en-GB" sz="2000" dirty="0">
              <a:solidFill>
                <a:srgbClr val="2C5666"/>
              </a:solidFill>
              <a:latin typeface="Arial" panose="020B0604020202020204" pitchFamily="34" charset="0"/>
              <a:cs typeface="Arial" panose="020B0604020202020204" pitchFamily="34" charset="0"/>
            </a:endParaRPr>
          </a:p>
          <a:p>
            <a:pPr algn="ctr"/>
            <a:endParaRPr lang="en-GB" dirty="0"/>
          </a:p>
        </p:txBody>
      </p:sp>
    </p:spTree>
    <p:extLst>
      <p:ext uri="{BB962C8B-B14F-4D97-AF65-F5344CB8AC3E}">
        <p14:creationId xmlns:p14="http://schemas.microsoft.com/office/powerpoint/2010/main" val="33463998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942" y="1770299"/>
            <a:ext cx="11231057" cy="4801314"/>
          </a:xfrm>
          <a:prstGeom prst="rect">
            <a:avLst/>
          </a:prstGeom>
          <a:noFill/>
        </p:spPr>
        <p:txBody>
          <a:bodyPr wrap="square" rtlCol="0">
            <a:spAutoFit/>
          </a:bodyPr>
          <a:lstStyle/>
          <a:p>
            <a:r>
              <a:rPr lang="en-GB" b="1" dirty="0">
                <a:solidFill>
                  <a:srgbClr val="2C5666"/>
                </a:solidFill>
                <a:latin typeface="Arial" panose="020B0604020202020204" pitchFamily="34" charset="0"/>
                <a:cs typeface="Arial" panose="020B0604020202020204" pitchFamily="34" charset="0"/>
              </a:rPr>
              <a:t>Case study 1: Martha’s Story</a:t>
            </a:r>
          </a:p>
          <a:p>
            <a:r>
              <a:rPr lang="en-GB" dirty="0">
                <a:solidFill>
                  <a:srgbClr val="2C5666"/>
                </a:solidFill>
                <a:latin typeface="Arial" panose="020B0604020202020204" pitchFamily="34" charset="0"/>
                <a:cs typeface="Arial" panose="020B0604020202020204" pitchFamily="34" charset="0"/>
              </a:rPr>
              <a:t>Martha is a 34 year old women with a mild learning disability, living independently in the community.  A few years ago Martha disengaged with services.  Martha’ s neighbours recently contact social services expressing some concerns.  CLDT visited and noted these clinical observations. On arrival Martha’s living conditions were poor, the flat was in a state of uncleanliness and unkempt. Martha was also unkempt and her clothes were dirty and soiled. When asked by the CLDT members Martha expressed she does not have hot water as her boiler is not working and also her washing machine is broken.  Martha did not know how to fix these items and so has been trying to hand wash her clothing.   </a:t>
            </a:r>
          </a:p>
          <a:p>
            <a:r>
              <a:rPr lang="en-GB" dirty="0">
                <a:solidFill>
                  <a:srgbClr val="2C5666"/>
                </a:solidFill>
                <a:latin typeface="Arial" panose="020B0604020202020204" pitchFamily="34" charset="0"/>
                <a:cs typeface="Arial" panose="020B0604020202020204" pitchFamily="34" charset="0"/>
              </a:rPr>
              <a:t>Martha expressed that she is finding moving around the flat and in the community difficult. Martha is an obese lady and on observation mobility, she is limited with signs of pain and discomfort. On questioning, Martha dismissed the CLDT members’ questions, but did say her feet hurt and she has difficulty cutting her toe nails.  Martha did say she was using the local shop to purchase her food rather than using public transport into her local town. Martha expressed she preferred this option as the shop keepers help her with her money as sometimes she can get confused when purchasing her items.  With further discussion they discovered her diet is poor and her knowledge of healthy living is limited. Martha is also a smoker. Martha expressed she missed her sister and she has little to do nowadays as all her friends live in town and she finds it difficult using local public transport.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942" y="396205"/>
            <a:ext cx="1821774" cy="1023574"/>
          </a:xfrm>
          <a:prstGeom prst="rect">
            <a:avLst/>
          </a:prstGeom>
        </p:spPr>
      </p:pic>
    </p:spTree>
    <p:extLst>
      <p:ext uri="{BB962C8B-B14F-4D97-AF65-F5344CB8AC3E}">
        <p14:creationId xmlns:p14="http://schemas.microsoft.com/office/powerpoint/2010/main" val="7453341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942" y="1953179"/>
            <a:ext cx="11231057" cy="4247317"/>
          </a:xfrm>
          <a:prstGeom prst="rect">
            <a:avLst/>
          </a:prstGeom>
          <a:noFill/>
        </p:spPr>
        <p:txBody>
          <a:bodyPr wrap="square" rtlCol="0">
            <a:spAutoFit/>
          </a:bodyPr>
          <a:lstStyle/>
          <a:p>
            <a:r>
              <a:rPr lang="en-GB" b="1" dirty="0">
                <a:solidFill>
                  <a:srgbClr val="2C5666"/>
                </a:solidFill>
                <a:latin typeface="Arial" panose="020B0604020202020204" pitchFamily="34" charset="0"/>
                <a:cs typeface="Arial" panose="020B0604020202020204" pitchFamily="34" charset="0"/>
              </a:rPr>
              <a:t>Case study 2: Philip Story</a:t>
            </a:r>
          </a:p>
          <a:p>
            <a:r>
              <a:rPr lang="en-GB" dirty="0">
                <a:solidFill>
                  <a:srgbClr val="2C5666"/>
                </a:solidFill>
                <a:latin typeface="Arial" panose="020B0604020202020204" pitchFamily="34" charset="0"/>
                <a:cs typeface="Arial" panose="020B0604020202020204" pitchFamily="34" charset="0"/>
              </a:rPr>
              <a:t>Philip is a 54 year old man living in a residential setting with 7 other men and women. Philip has a diagnosis of bi-polar disorder and is supported well by the CLDT psychiatrist. Prior to COVID-19 Philip had an active life of accessing his community frequently with and without support.  Eating out daily and attending various groups, from male focus to education and skill building.  However, due to COVID-19 restrictions, Philip no longer attends any of his daily activities within the community.  Last year Philip received a kidney transplant and subsequently needs to shield as per guidance. Philip’s mental health and wellbeing has deteriorated. Philip’s bi-polar condition is much more difficult to manage and is now prone to fluctuations in his mood.  Prior to COVID-19 his condition was managed well.  Philip has recently had a medication review and has required an increase in his anti-psychotic medication and has had PRN prescribed for the first time. </a:t>
            </a:r>
          </a:p>
          <a:p>
            <a:r>
              <a:rPr lang="en-GB" dirty="0">
                <a:solidFill>
                  <a:srgbClr val="2C5666"/>
                </a:solidFill>
                <a:latin typeface="Arial" panose="020B0604020202020204" pitchFamily="34" charset="0"/>
                <a:cs typeface="Arial" panose="020B0604020202020204" pitchFamily="34" charset="0"/>
              </a:rPr>
              <a:t>Philip has reasonable understanding into his physical health condition and periodically needs to return to hospital for check ups. Philip does have a hospital passport but this has not been updated to reflect his present health condition. Staff are reporting that he finds it difficult to motivate and engage in activities around the home.  They express worry with his weight as he appears to be putting weight on, although he is refusing to be weighed.  Philip has capacity to refuse to be weighed.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942" y="396205"/>
            <a:ext cx="1821774" cy="1023574"/>
          </a:xfrm>
          <a:prstGeom prst="rect">
            <a:avLst/>
          </a:prstGeom>
        </p:spPr>
      </p:pic>
    </p:spTree>
    <p:extLst>
      <p:ext uri="{BB962C8B-B14F-4D97-AF65-F5344CB8AC3E}">
        <p14:creationId xmlns:p14="http://schemas.microsoft.com/office/powerpoint/2010/main" val="3789203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20988" y="1864431"/>
            <a:ext cx="4468760" cy="3416320"/>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Once downloaded you will need to open.  This is the image you will see. </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The aim is for you to take a look and explore using the tool.  You do not need to complete all sections.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2084" y="1245827"/>
            <a:ext cx="6285194" cy="4653528"/>
          </a:xfrm>
          <a:prstGeom prst="rect">
            <a:avLst/>
          </a:prstGeom>
        </p:spPr>
      </p:pic>
    </p:spTree>
    <p:extLst>
      <p:ext uri="{BB962C8B-B14F-4D97-AF65-F5344CB8AC3E}">
        <p14:creationId xmlns:p14="http://schemas.microsoft.com/office/powerpoint/2010/main" val="14664591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226" y="967752"/>
            <a:ext cx="11326762" cy="5540876"/>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Initial step: Access the website: NDTi (National Development Team for Inclusion) The Health Equality Framework and Commissioning Guide: </a:t>
            </a:r>
          </a:p>
          <a:p>
            <a:pPr lvl="0">
              <a:lnSpc>
                <a:spcPct val="107000"/>
              </a:lnSpc>
              <a:spcAft>
                <a:spcPts val="800"/>
              </a:spcAft>
            </a:pPr>
            <a:endParaRPr lang="en-GB" dirty="0">
              <a:latin typeface="Arial" panose="020B0604020202020204" pitchFamily="34" charset="0"/>
              <a:ea typeface="Calibri" panose="020F0502020204030204" pitchFamily="34" charset="0"/>
              <a:cs typeface="Arial" panose="020B0604020202020204" pitchFamily="34" charset="0"/>
            </a:endParaRPr>
          </a:p>
          <a:p>
            <a:pPr marL="228600">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Link:  </a:t>
            </a:r>
            <a:r>
              <a:rPr lang="en-GB" u="sng" dirty="0">
                <a:solidFill>
                  <a:srgbClr val="0563C1"/>
                </a:solidFill>
                <a:latin typeface="Arial" panose="020B0604020202020204" pitchFamily="34" charset="0"/>
                <a:ea typeface="Calibri" panose="020F0502020204030204" pitchFamily="34" charset="0"/>
                <a:cs typeface="Arial" panose="020B0604020202020204" pitchFamily="34" charset="0"/>
                <a:hlinkClick r:id="rId2"/>
              </a:rPr>
              <a:t>https://www.ndti.org.uk/resources/publication/the-health-equality-framework-and-commissioning-guide1</a:t>
            </a:r>
            <a:endParaRPr lang="en-GB" u="sng" dirty="0">
              <a:solidFill>
                <a:srgbClr val="0563C1"/>
              </a:solidFill>
              <a:latin typeface="Arial" panose="020B0604020202020204" pitchFamily="34" charset="0"/>
              <a:ea typeface="Calibri" panose="020F0502020204030204" pitchFamily="34" charset="0"/>
              <a:cs typeface="Arial" panose="020B0604020202020204" pitchFamily="34" charset="0"/>
            </a:endParaRPr>
          </a:p>
          <a:p>
            <a:pPr marL="228600">
              <a:lnSpc>
                <a:spcPct val="107000"/>
              </a:lnSpc>
              <a:spcAft>
                <a:spcPts val="800"/>
              </a:spcAft>
            </a:pPr>
            <a:endParaRPr lang="en-GB" dirty="0">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Looking at the screen and under the Related Downloads, select the EHEF Tool and click on.  EHEF Tool will be downloaded.</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EHEF Tool will be seen in the corner, left hand side. Click onto this to open. </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HEF page will open (Green screen) with additional information. </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Top of the page, click ‘Enable editing’ and then click ‘Enable Content’. </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New box will open ‘Log in’. Add your name in the ‘User’ and ‘Team’ only. Click ‘Enter Site’.</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Box ‘Terms of use’ will show.  Tick to accept and click ok.</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Click onto grey box in the top left, ‘Input/ Edit Data’.</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New box will open ‘Input/ Edit Data’. Click ‘Add New Individual’. </a:t>
            </a:r>
          </a:p>
          <a:p>
            <a:pPr marL="342900" lvl="0" indent="-342900">
              <a:lnSpc>
                <a:spcPct val="107000"/>
              </a:lnSpc>
              <a:spcAft>
                <a:spcPts val="0"/>
              </a:spcAft>
              <a:buFont typeface="+mj-lt"/>
              <a:buAutoNum type="arabicPeriod"/>
            </a:pPr>
            <a:r>
              <a:rPr lang="en-GB" dirty="0">
                <a:latin typeface="Arial" panose="020B0604020202020204" pitchFamily="34" charset="0"/>
                <a:ea typeface="Calibri" panose="020F0502020204030204" pitchFamily="34" charset="0"/>
                <a:cs typeface="Arial" panose="020B0604020202020204" pitchFamily="34" charset="0"/>
              </a:rPr>
              <a:t>A new box will open stating ‘Invalid Practitioner ID. Please select from list’’, click ok.</a:t>
            </a:r>
          </a:p>
          <a:p>
            <a:pPr lvl="0">
              <a:lnSpc>
                <a:spcPct val="107000"/>
              </a:lnSpc>
              <a:spcAft>
                <a:spcPts val="0"/>
              </a:spcAft>
            </a:pPr>
            <a:endParaRPr lang="en-GB" dirty="0">
              <a:latin typeface="Arial" panose="020B0604020202020204" pitchFamily="34" charset="0"/>
              <a:ea typeface="Calibri" panose="020F0502020204030204" pitchFamily="34" charset="0"/>
              <a:cs typeface="Arial" panose="020B0604020202020204" pitchFamily="34" charset="0"/>
            </a:endParaRPr>
          </a:p>
        </p:txBody>
      </p:sp>
      <p:sp>
        <p:nvSpPr>
          <p:cNvPr id="3"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Instructions: </a:t>
            </a:r>
            <a:r>
              <a:rPr lang="en-US" sz="3200" dirty="0">
                <a:solidFill>
                  <a:schemeClr val="bg1"/>
                </a:solidFill>
                <a:latin typeface="Arial" panose="020B0604020202020204" pitchFamily="34" charset="0"/>
                <a:cs typeface="Arial" panose="020B0604020202020204" pitchFamily="34" charset="0"/>
              </a:rPr>
              <a:t> </a:t>
            </a:r>
            <a:r>
              <a:rPr lang="en-US" sz="3200" dirty="0">
                <a:solidFill>
                  <a:schemeClr val="tx1"/>
                </a:solidFill>
                <a:latin typeface="Arial" panose="020B0604020202020204" pitchFamily="34" charset="0"/>
                <a:cs typeface="Arial" panose="020B0604020202020204" pitchFamily="34" charset="0"/>
              </a:rPr>
              <a:t>  </a:t>
            </a:r>
            <a:endParaRPr lang="en-US" sz="3200" cap="all"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913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226" y="967752"/>
            <a:ext cx="11326762" cy="5358518"/>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 10. Individuals Details box will appear, complete and submit. It will ask you if you are sure, click yes. Then click ok for entry submitted. </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11. A new box will open ‘Input/ Edit Data’.  Additional information will be on this box. </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12. Highlight the person’s name, and click ‘New Scores’. You will need to select the HEF+ scoring, i.e. First (new referral) and complete score table. Save when asked, and agree to scores submitted.</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13. A page will appear behind the ‘Input/ Edit Data’ box.  Once this has appeared close this box.</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14. Select the grey tab in the left hand top corner ‘Select Scores’.</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15. Highlight the person’s name and click graph. </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16. Your data will now be generated.  </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17. To complete a second/ third set of scores. Click on the grey tab in the left hand corner.  This will take you back to the beginning of the EHEF (green page). Select the grey tab in the left hand corner ‘Input/ Edit Data’. </a:t>
            </a:r>
          </a:p>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18. A box will appear with the person’s name in (as before).  Select ‘New Scores’ for a second entry, third and so forth.  Alternately you may wish to complete partially or amend, however cautious. Sometimes in practice the tool might be partially completed and practitioners will revisit when greater knowledge is known from their clinical assessments. </a:t>
            </a:r>
          </a:p>
        </p:txBody>
      </p:sp>
    </p:spTree>
    <p:extLst>
      <p:ext uri="{BB962C8B-B14F-4D97-AF65-F5344CB8AC3E}">
        <p14:creationId xmlns:p14="http://schemas.microsoft.com/office/powerpoint/2010/main" val="30846476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4815840" y="1451739"/>
            <a:ext cx="7144512"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lgn="ctr">
              <a:buNone/>
            </a:pPr>
            <a:r>
              <a:rPr lang="en-GB" sz="4400" b="1" dirty="0">
                <a:solidFill>
                  <a:schemeClr val="bg1"/>
                </a:solidFill>
                <a:latin typeface="Arial" panose="020B0604020202020204" pitchFamily="34" charset="0"/>
                <a:cs typeface="Arial" panose="020B0604020202020204" pitchFamily="34" charset="0"/>
              </a:rPr>
              <a:t>Co-production of the HEF </a:t>
            </a:r>
          </a:p>
          <a:p>
            <a:pPr marL="0" indent="0" algn="ctr">
              <a:buNone/>
            </a:pPr>
            <a:r>
              <a:rPr lang="en-GB" sz="4400" b="1" dirty="0">
                <a:solidFill>
                  <a:schemeClr val="bg1"/>
                </a:solidFill>
                <a:latin typeface="Arial" panose="020B0604020202020204" pitchFamily="34" charset="0"/>
                <a:cs typeface="Arial" panose="020B0604020202020204" pitchFamily="34" charset="0"/>
              </a:rPr>
              <a:t>in Practice </a:t>
            </a: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343" y="798774"/>
            <a:ext cx="4279763" cy="4273666"/>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8020" y="1387067"/>
            <a:ext cx="3032408" cy="3032408"/>
          </a:xfrm>
          <a:prstGeom prst="rect">
            <a:avLst/>
          </a:prstGeom>
        </p:spPr>
      </p:pic>
    </p:spTree>
    <p:extLst>
      <p:ext uri="{BB962C8B-B14F-4D97-AF65-F5344CB8AC3E}">
        <p14:creationId xmlns:p14="http://schemas.microsoft.com/office/powerpoint/2010/main" val="30102754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61538" y="2500872"/>
            <a:ext cx="5598942" cy="1384995"/>
          </a:xfrm>
          <a:prstGeom prst="rect">
            <a:avLst/>
          </a:prstGeom>
          <a:noFill/>
        </p:spPr>
        <p:txBody>
          <a:bodyPr wrap="square" rtlCol="0">
            <a:spAutoFit/>
          </a:bodyPr>
          <a:lstStyle/>
          <a:p>
            <a:pPr algn="ctr"/>
            <a:r>
              <a:rPr lang="en-GB" sz="2800" dirty="0">
                <a:solidFill>
                  <a:srgbClr val="2C5666"/>
                </a:solidFill>
                <a:latin typeface="Arial" panose="020B0604020202020204" pitchFamily="34" charset="0"/>
                <a:cs typeface="Arial" panose="020B0604020202020204" pitchFamily="34" charset="0"/>
              </a:rPr>
              <a:t>How do we ensure meaningful co-production with people and their families/carers?</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0537" y="1911549"/>
            <a:ext cx="3787469" cy="378746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9636098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20512" y="2877088"/>
            <a:ext cx="5839968" cy="1785104"/>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Co production is increasingly being seen as best practice to achieve quality across health care.  </a:t>
            </a:r>
          </a:p>
          <a:p>
            <a:pPr algn="r"/>
            <a:r>
              <a:rPr lang="en-GB" sz="1400" dirty="0">
                <a:solidFill>
                  <a:srgbClr val="2C5666"/>
                </a:solidFill>
                <a:latin typeface="Arial" panose="020B0604020202020204" pitchFamily="34" charset="0"/>
                <a:cs typeface="Arial" panose="020B0604020202020204" pitchFamily="34" charset="0"/>
              </a:rPr>
              <a:t>(Lee and Stewart, 2021)</a:t>
            </a:r>
          </a:p>
          <a:p>
            <a:endParaRPr lang="en-GB" sz="2400" dirty="0">
              <a:solidFill>
                <a:srgbClr val="2C5666"/>
              </a:solidFill>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0532" y="1875906"/>
            <a:ext cx="3787469" cy="378746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51493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20512" y="2391852"/>
            <a:ext cx="5839968" cy="2677656"/>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“As people with learning disabilities, first of all, we would have choices.  We would make the decisions about how we want to be supported”</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latin typeface="Arial" panose="020B0604020202020204" pitchFamily="34" charset="0"/>
                <a:cs typeface="Arial" panose="020B0604020202020204" pitchFamily="34" charset="0"/>
              </a:rPr>
              <a:t>(Department of Health, 2015) </a:t>
            </a:r>
            <a:r>
              <a:rPr lang="en-GB" sz="2400" dirty="0">
                <a:solidFill>
                  <a:srgbClr val="2C5666"/>
                </a:solidFill>
                <a:latin typeface="Arial" panose="020B0604020202020204" pitchFamily="34" charset="0"/>
                <a:cs typeface="Arial" panose="020B0604020202020204" pitchFamily="34" charset="0"/>
              </a:rPr>
              <a:t> </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0532" y="1875906"/>
            <a:ext cx="3787469" cy="378746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48182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5829299" y="2571750"/>
            <a:ext cx="5438775" cy="1534737"/>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504477" y="15165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Arial" panose="020B0604020202020204" pitchFamily="34" charset="0"/>
                <a:cs typeface="Arial" panose="020B0604020202020204" pitchFamily="34" charset="0"/>
              </a:rPr>
              <a:t>Recap: Health &amp; Wellbeing </a:t>
            </a:r>
          </a:p>
          <a:p>
            <a:endParaRPr lang="en-GB" sz="3200" b="1" dirty="0">
              <a:solidFill>
                <a:srgbClr val="15989D"/>
              </a:solidFill>
              <a:latin typeface="Arial" panose="020B0604020202020204" pitchFamily="34" charset="0"/>
              <a:cs typeface="Arial" panose="020B0604020202020204" pitchFamily="34" charset="0"/>
            </a:endParaRPr>
          </a:p>
          <a:p>
            <a:endParaRPr lang="en-GB" sz="3200" b="1" dirty="0">
              <a:solidFill>
                <a:srgbClr val="15989D"/>
              </a:solidFill>
              <a:latin typeface="Arial" panose="020B0604020202020204" pitchFamily="34" charset="0"/>
              <a:cs typeface="Arial" panose="020B0604020202020204" pitchFamily="34" charset="0"/>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hlinkClick r:id="rId2"/>
            </a:endParaRPr>
          </a:p>
          <a:p>
            <a:endParaRPr lang="en-GB" sz="3200" dirty="0"/>
          </a:p>
          <a:p>
            <a:endParaRPr lang="en-GB" sz="3200" b="1" dirty="0">
              <a:solidFill>
                <a:srgbClr val="15989D"/>
              </a:solidFill>
              <a:latin typeface="Arial" panose="020B0604020202020204" pitchFamily="34" charset="0"/>
              <a:cs typeface="Arial" panose="020B0604020202020204" pitchFamily="34" charset="0"/>
            </a:endParaRPr>
          </a:p>
          <a:p>
            <a:endParaRPr lang="en-GB" b="1" dirty="0">
              <a:solidFill>
                <a:srgbClr val="15989D"/>
              </a:solidFill>
              <a:latin typeface="Arial" panose="020B0604020202020204" pitchFamily="34" charset="0"/>
              <a:cs typeface="Arial" panose="020B0604020202020204" pitchFamily="34" charset="0"/>
            </a:endParaRPr>
          </a:p>
        </p:txBody>
      </p:sp>
      <p:sp>
        <p:nvSpPr>
          <p:cNvPr id="7" name="Rectangle 6"/>
          <p:cNvSpPr/>
          <p:nvPr/>
        </p:nvSpPr>
        <p:spPr>
          <a:xfrm>
            <a:off x="6998272" y="2274838"/>
            <a:ext cx="3912077" cy="2308324"/>
          </a:xfrm>
          <a:prstGeom prst="rect">
            <a:avLst/>
          </a:prstGeom>
        </p:spPr>
        <p:txBody>
          <a:bodyPr wrap="square">
            <a:spAutoFit/>
          </a:bodyPr>
          <a:lstStyle/>
          <a:p>
            <a:r>
              <a:rPr lang="en-GB" sz="2400" dirty="0">
                <a:solidFill>
                  <a:srgbClr val="2C5666"/>
                </a:solidFill>
              </a:rPr>
              <a:t>What this short film to remind you. </a:t>
            </a:r>
          </a:p>
          <a:p>
            <a:endParaRPr lang="en-GB" sz="2400" dirty="0">
              <a:solidFill>
                <a:srgbClr val="2C5666"/>
              </a:solidFill>
              <a:hlinkClick r:id="rId2"/>
            </a:endParaRPr>
          </a:p>
          <a:p>
            <a:r>
              <a:rPr lang="en-GB" sz="2400" dirty="0">
                <a:solidFill>
                  <a:srgbClr val="2C5666"/>
                </a:solidFill>
                <a:hlinkClick r:id="rId2"/>
              </a:rPr>
              <a:t>https://www.youtube.com/watch?v=Bnd2Uir_O3g</a:t>
            </a:r>
            <a:endParaRPr lang="en-GB" sz="2400" dirty="0">
              <a:solidFill>
                <a:srgbClr val="2C5666"/>
              </a:solidFill>
            </a:endParaRPr>
          </a:p>
          <a:p>
            <a:endParaRPr lang="en-GB" sz="2400"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012211" cy="6858000"/>
          </a:xfrm>
          <a:prstGeom prst="rect">
            <a:avLst/>
          </a:prstGeom>
        </p:spPr>
      </p:pic>
    </p:spTree>
    <p:extLst>
      <p:ext uri="{BB962C8B-B14F-4D97-AF65-F5344CB8AC3E}">
        <p14:creationId xmlns:p14="http://schemas.microsoft.com/office/powerpoint/2010/main" val="12949361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2858" y="1470241"/>
            <a:ext cx="3598404" cy="4764366"/>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51785" y="1424310"/>
            <a:ext cx="3704492" cy="4957891"/>
          </a:xfrm>
          <a:prstGeom prst="rect">
            <a:avLst/>
          </a:prstGeom>
        </p:spPr>
      </p:pic>
    </p:spTree>
    <p:extLst>
      <p:ext uri="{BB962C8B-B14F-4D97-AF65-F5344CB8AC3E}">
        <p14:creationId xmlns:p14="http://schemas.microsoft.com/office/powerpoint/2010/main" val="17581497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6704" y="1386030"/>
            <a:ext cx="3598404" cy="4764366"/>
          </a:xfrm>
          <a:prstGeom prst="rect">
            <a:avLst/>
          </a:prstGeom>
        </p:spPr>
      </p:pic>
      <p:sp>
        <p:nvSpPr>
          <p:cNvPr id="7" name="TextBox 6"/>
          <p:cNvSpPr txBox="1"/>
          <p:nvPr/>
        </p:nvSpPr>
        <p:spPr>
          <a:xfrm>
            <a:off x="5501452" y="2244719"/>
            <a:ext cx="5839968" cy="3046988"/>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This booklet explains the HEF:   </a:t>
            </a:r>
          </a:p>
          <a:p>
            <a:endParaRPr lang="en-GB" sz="2400" dirty="0">
              <a:solidFill>
                <a:srgbClr val="2C5666"/>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What the Health Equality Framework is. </a:t>
            </a:r>
          </a:p>
          <a:p>
            <a:pPr marL="342900" indent="-3429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How the Health Equality Framework can help to stay healthy. </a:t>
            </a:r>
          </a:p>
          <a:p>
            <a:pPr marL="342900" indent="-342900">
              <a:buFont typeface="Arial" panose="020B0604020202020204" pitchFamily="34" charset="0"/>
              <a:buChar char="•"/>
            </a:pPr>
            <a:r>
              <a:rPr lang="en-GB" sz="2400" dirty="0">
                <a:solidFill>
                  <a:srgbClr val="2C5666"/>
                </a:solidFill>
                <a:latin typeface="Arial" panose="020B0604020202020204" pitchFamily="34" charset="0"/>
                <a:cs typeface="Arial" panose="020B0604020202020204" pitchFamily="34" charset="0"/>
              </a:rPr>
              <a:t>How to complete the Health Equality Framework questions.  </a:t>
            </a:r>
          </a:p>
        </p:txBody>
      </p:sp>
    </p:spTree>
    <p:extLst>
      <p:ext uri="{BB962C8B-B14F-4D97-AF65-F5344CB8AC3E}">
        <p14:creationId xmlns:p14="http://schemas.microsoft.com/office/powerpoint/2010/main" val="31757594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486" y="1424311"/>
            <a:ext cx="3594210" cy="4810296"/>
          </a:xfrm>
          <a:prstGeom prst="rect">
            <a:avLst/>
          </a:prstGeom>
        </p:spPr>
      </p:pic>
      <p:sp>
        <p:nvSpPr>
          <p:cNvPr id="7" name="TextBox 6"/>
          <p:cNvSpPr txBox="1"/>
          <p:nvPr/>
        </p:nvSpPr>
        <p:spPr>
          <a:xfrm>
            <a:off x="5133815" y="2777924"/>
            <a:ext cx="5839968" cy="1569660"/>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This booklet offers guidance for the person and their family/carer in the what questions they will be asked for completion.  </a:t>
            </a:r>
          </a:p>
        </p:txBody>
      </p:sp>
    </p:spTree>
    <p:extLst>
      <p:ext uri="{BB962C8B-B14F-4D97-AF65-F5344CB8AC3E}">
        <p14:creationId xmlns:p14="http://schemas.microsoft.com/office/powerpoint/2010/main" val="958164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71847" y="2393864"/>
            <a:ext cx="5516653" cy="1200329"/>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Good communication and use of the  easy materials can strengthen and enable coproduction and collaboration.  </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Co-production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495" y="884087"/>
            <a:ext cx="2864607" cy="3792803"/>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18085" y="2780489"/>
            <a:ext cx="2822130" cy="3776986"/>
          </a:xfrm>
          <a:prstGeom prst="rect">
            <a:avLst/>
          </a:prstGeom>
        </p:spPr>
      </p:pic>
      <p:sp>
        <p:nvSpPr>
          <p:cNvPr id="7" name="TextBox 6"/>
          <p:cNvSpPr txBox="1"/>
          <p:nvPr/>
        </p:nvSpPr>
        <p:spPr>
          <a:xfrm>
            <a:off x="6271847" y="4676890"/>
            <a:ext cx="5309419" cy="461665"/>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Lets consider how ?</a:t>
            </a:r>
          </a:p>
        </p:txBody>
      </p:sp>
    </p:spTree>
    <p:extLst>
      <p:ext uri="{BB962C8B-B14F-4D97-AF65-F5344CB8AC3E}">
        <p14:creationId xmlns:p14="http://schemas.microsoft.com/office/powerpoint/2010/main" val="6675805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495" y="1249127"/>
            <a:ext cx="2233859" cy="2989675"/>
          </a:xfrm>
          <a:prstGeom prst="rect">
            <a:avLst/>
          </a:prstGeom>
        </p:spPr>
      </p:pic>
      <p:sp>
        <p:nvSpPr>
          <p:cNvPr id="3" name="TextBox 2"/>
          <p:cNvSpPr txBox="1"/>
          <p:nvPr/>
        </p:nvSpPr>
        <p:spPr>
          <a:xfrm>
            <a:off x="4852127" y="1148810"/>
            <a:ext cx="6196259" cy="5170646"/>
          </a:xfrm>
          <a:prstGeom prst="rect">
            <a:avLst/>
          </a:prstGeom>
          <a:noFill/>
        </p:spPr>
        <p:txBody>
          <a:bodyPr wrap="square" rtlCol="0">
            <a:spAutoFit/>
          </a:bodyPr>
          <a:lstStyle/>
          <a:p>
            <a:pPr>
              <a:lnSpc>
                <a:spcPct val="150000"/>
              </a:lnSpc>
            </a:pPr>
            <a:r>
              <a:rPr lang="en-GB" sz="2000" dirty="0">
                <a:solidFill>
                  <a:srgbClr val="2C5666"/>
                </a:solidFill>
                <a:latin typeface="Arial" panose="020B0604020202020204" pitchFamily="34" charset="0"/>
                <a:cs typeface="Arial" panose="020B0604020202020204" pitchFamily="34" charset="0"/>
              </a:rPr>
              <a:t>Independence/ support required and who?  </a:t>
            </a:r>
          </a:p>
          <a:p>
            <a:pPr>
              <a:lnSpc>
                <a:spcPct val="150000"/>
              </a:lnSpc>
            </a:pPr>
            <a:endParaRPr lang="en-GB" sz="2000" dirty="0">
              <a:solidFill>
                <a:srgbClr val="2C5666"/>
              </a:solidFill>
              <a:latin typeface="Arial" panose="020B0604020202020204" pitchFamily="34" charset="0"/>
              <a:cs typeface="Arial" panose="020B0604020202020204" pitchFamily="34" charset="0"/>
            </a:endParaRPr>
          </a:p>
          <a:p>
            <a:pPr>
              <a:lnSpc>
                <a:spcPct val="150000"/>
              </a:lnSpc>
            </a:pPr>
            <a:r>
              <a:rPr lang="en-GB" sz="2000" dirty="0">
                <a:solidFill>
                  <a:srgbClr val="2C5666"/>
                </a:solidFill>
                <a:latin typeface="Arial" panose="020B0604020202020204" pitchFamily="34" charset="0"/>
                <a:cs typeface="Arial" panose="020B0604020202020204" pitchFamily="34" charset="0"/>
              </a:rPr>
              <a:t>Communication needs?</a:t>
            </a:r>
          </a:p>
          <a:p>
            <a:pPr>
              <a:lnSpc>
                <a:spcPct val="150000"/>
              </a:lnSpc>
            </a:pPr>
            <a:endParaRPr lang="en-GB" sz="2000" dirty="0">
              <a:solidFill>
                <a:srgbClr val="2C5666"/>
              </a:solidFill>
              <a:latin typeface="Arial" panose="020B0604020202020204" pitchFamily="34" charset="0"/>
              <a:cs typeface="Arial" panose="020B0604020202020204" pitchFamily="34" charset="0"/>
            </a:endParaRPr>
          </a:p>
          <a:p>
            <a:pPr>
              <a:lnSpc>
                <a:spcPct val="150000"/>
              </a:lnSpc>
            </a:pPr>
            <a:r>
              <a:rPr lang="en-GB" sz="2000" dirty="0">
                <a:solidFill>
                  <a:srgbClr val="2C5666"/>
                </a:solidFill>
                <a:latin typeface="Arial" panose="020B0604020202020204" pitchFamily="34" charset="0"/>
                <a:cs typeface="Arial" panose="020B0604020202020204" pitchFamily="34" charset="0"/>
              </a:rPr>
              <a:t>Preparation, understanding &amp; process time?</a:t>
            </a:r>
          </a:p>
          <a:p>
            <a:pPr>
              <a:lnSpc>
                <a:spcPct val="150000"/>
              </a:lnSpc>
            </a:pPr>
            <a:endParaRPr lang="en-GB" sz="2000" dirty="0">
              <a:solidFill>
                <a:srgbClr val="2C5666"/>
              </a:solidFill>
              <a:latin typeface="Arial" panose="020B0604020202020204" pitchFamily="34" charset="0"/>
              <a:cs typeface="Arial" panose="020B0604020202020204" pitchFamily="34" charset="0"/>
            </a:endParaRPr>
          </a:p>
          <a:p>
            <a:pPr>
              <a:lnSpc>
                <a:spcPct val="150000"/>
              </a:lnSpc>
            </a:pPr>
            <a:r>
              <a:rPr lang="en-GB" sz="2000" dirty="0">
                <a:solidFill>
                  <a:srgbClr val="2C5666"/>
                </a:solidFill>
                <a:latin typeface="Arial" panose="020B0604020202020204" pitchFamily="34" charset="0"/>
                <a:cs typeface="Arial" panose="020B0604020202020204" pitchFamily="34" charset="0"/>
              </a:rPr>
              <a:t>Location or environment, time allocated?  </a:t>
            </a:r>
          </a:p>
          <a:p>
            <a:pPr>
              <a:lnSpc>
                <a:spcPct val="150000"/>
              </a:lnSpc>
            </a:pPr>
            <a:endParaRPr lang="en-GB" sz="2000" dirty="0">
              <a:solidFill>
                <a:srgbClr val="2C5666"/>
              </a:solidFill>
              <a:latin typeface="Arial" panose="020B0604020202020204" pitchFamily="34" charset="0"/>
              <a:cs typeface="Arial" panose="020B0604020202020204" pitchFamily="34" charset="0"/>
            </a:endParaRPr>
          </a:p>
          <a:p>
            <a:pPr>
              <a:lnSpc>
                <a:spcPct val="150000"/>
              </a:lnSpc>
            </a:pPr>
            <a:r>
              <a:rPr lang="en-GB" sz="2000" dirty="0">
                <a:solidFill>
                  <a:srgbClr val="2C5666"/>
                </a:solidFill>
                <a:latin typeface="Arial" panose="020B0604020202020204" pitchFamily="34" charset="0"/>
                <a:cs typeface="Arial" panose="020B0604020202020204" pitchFamily="34" charset="0"/>
              </a:rPr>
              <a:t>Sharing with whom and the purpose? </a:t>
            </a:r>
          </a:p>
          <a:p>
            <a:pPr>
              <a:lnSpc>
                <a:spcPct val="150000"/>
              </a:lnSpc>
            </a:pPr>
            <a:endParaRPr lang="en-GB" sz="2000" dirty="0">
              <a:solidFill>
                <a:srgbClr val="2C5666"/>
              </a:solidFill>
              <a:latin typeface="Arial" panose="020B0604020202020204" pitchFamily="34" charset="0"/>
              <a:cs typeface="Arial" panose="020B0604020202020204" pitchFamily="34" charset="0"/>
            </a:endParaRPr>
          </a:p>
          <a:p>
            <a:pPr>
              <a:lnSpc>
                <a:spcPct val="150000"/>
              </a:lnSpc>
            </a:pPr>
            <a:r>
              <a:rPr lang="en-GB" sz="2000" dirty="0">
                <a:solidFill>
                  <a:srgbClr val="2C5666"/>
                </a:solidFill>
                <a:latin typeface="Arial" panose="020B0604020202020204" pitchFamily="34" charset="0"/>
                <a:cs typeface="Arial" panose="020B0604020202020204" pitchFamily="34" charset="0"/>
              </a:rPr>
              <a:t>Actions (plan, time scales) &amp; responsibility following? </a:t>
            </a:r>
          </a:p>
        </p:txBody>
      </p:sp>
      <p:sp>
        <p:nvSpPr>
          <p:cNvPr id="7"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Consider?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28801" y="3362820"/>
            <a:ext cx="2250830" cy="2980150"/>
          </a:xfrm>
          <a:prstGeom prst="rect">
            <a:avLst/>
          </a:prstGeom>
        </p:spPr>
      </p:pic>
    </p:spTree>
    <p:extLst>
      <p:ext uri="{BB962C8B-B14F-4D97-AF65-F5344CB8AC3E}">
        <p14:creationId xmlns:p14="http://schemas.microsoft.com/office/powerpoint/2010/main" val="7556283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495" y="1078522"/>
            <a:ext cx="1958809" cy="2593507"/>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8318" y="2935071"/>
            <a:ext cx="2082022" cy="2786466"/>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23291" y="1520693"/>
            <a:ext cx="4237563" cy="4237563"/>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25970" y="1447254"/>
            <a:ext cx="3061691" cy="4311002"/>
          </a:xfrm>
          <a:prstGeom prst="rect">
            <a:avLst/>
          </a:prstGeom>
        </p:spPr>
      </p:pic>
      <p:sp>
        <p:nvSpPr>
          <p:cNvPr id="7"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Partnership   </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9294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684957" y="1451739"/>
            <a:ext cx="6507041"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buNone/>
            </a:pPr>
            <a:endParaRPr lang="en-GB" sz="3600" b="1" dirty="0">
              <a:solidFill>
                <a:schemeClr val="bg1"/>
              </a:solidFill>
              <a:latin typeface="Arial" panose="020B0604020202020204" pitchFamily="34" charset="0"/>
              <a:cs typeface="Arial" panose="020B0604020202020204" pitchFamily="34" charset="0"/>
            </a:endParaRPr>
          </a:p>
          <a:p>
            <a:pPr marL="0" indent="0">
              <a:buNone/>
            </a:pPr>
            <a:r>
              <a:rPr lang="en-GB" sz="3600" b="1" dirty="0">
                <a:solidFill>
                  <a:schemeClr val="bg1"/>
                </a:solidFill>
                <a:latin typeface="Arial" panose="020B0604020202020204" pitchFamily="34" charset="0"/>
                <a:cs typeface="Arial" panose="020B0604020202020204" pitchFamily="34" charset="0"/>
              </a:rPr>
              <a:t>Implementation in Practice</a:t>
            </a: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2597" y="798774"/>
            <a:ext cx="4279763" cy="4273666"/>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75077" y="1271255"/>
            <a:ext cx="3334801" cy="3328704"/>
          </a:xfrm>
          <a:prstGeom prst="rect">
            <a:avLst/>
          </a:prstGeom>
        </p:spPr>
      </p:pic>
    </p:spTree>
    <p:extLst>
      <p:ext uri="{BB962C8B-B14F-4D97-AF65-F5344CB8AC3E}">
        <p14:creationId xmlns:p14="http://schemas.microsoft.com/office/powerpoint/2010/main" val="33831274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56357"/>
            <a:ext cx="12191999" cy="1446550"/>
          </a:xfrm>
          <a:prstGeom prst="rect">
            <a:avLst/>
          </a:prstGeom>
          <a:noFill/>
        </p:spPr>
        <p:txBody>
          <a:bodyPr wrap="square" rtlCol="0">
            <a:spAutoFit/>
          </a:bodyPr>
          <a:lstStyle/>
          <a:p>
            <a:r>
              <a:rPr lang="en-GB" sz="2200" b="1" dirty="0">
                <a:solidFill>
                  <a:srgbClr val="2C5666"/>
                </a:solidFill>
                <a:latin typeface="Arial" panose="020B0604020202020204" pitchFamily="34" charset="0"/>
                <a:cs typeface="Arial" panose="020B0604020202020204" pitchFamily="34" charset="0"/>
              </a:rPr>
              <a:t>Step 1: Health board’s support </a:t>
            </a:r>
          </a:p>
          <a:p>
            <a:pPr lvl="1"/>
            <a:r>
              <a:rPr lang="en-GB" sz="2200" dirty="0">
                <a:solidFill>
                  <a:srgbClr val="2C5666"/>
                </a:solidFill>
                <a:latin typeface="Arial" panose="020B0604020202020204" pitchFamily="34" charset="0"/>
                <a:cs typeface="Arial" panose="020B0604020202020204" pitchFamily="34" charset="0"/>
              </a:rPr>
              <a:t>Commitment from learning disability service/resourced appropriately/Information Governance/IT support</a:t>
            </a:r>
          </a:p>
          <a:p>
            <a:pPr lvl="1"/>
            <a:endParaRPr lang="en-GB" sz="2200" dirty="0">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9124830"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of process    </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04776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56357"/>
            <a:ext cx="12191999" cy="2800767"/>
          </a:xfrm>
          <a:prstGeom prst="rect">
            <a:avLst/>
          </a:prstGeom>
          <a:noFill/>
        </p:spPr>
        <p:txBody>
          <a:bodyPr wrap="square" rtlCol="0">
            <a:spAutoFit/>
          </a:bodyPr>
          <a:lstStyle/>
          <a:p>
            <a:r>
              <a:rPr lang="en-GB" sz="2200" b="1" dirty="0">
                <a:solidFill>
                  <a:srgbClr val="2C5666"/>
                </a:solidFill>
                <a:latin typeface="Arial" panose="020B0604020202020204" pitchFamily="34" charset="0"/>
                <a:cs typeface="Arial" panose="020B0604020202020204" pitchFamily="34" charset="0"/>
              </a:rPr>
              <a:t>Step 1: Health board’s support </a:t>
            </a:r>
          </a:p>
          <a:p>
            <a:pPr lvl="1"/>
            <a:r>
              <a:rPr lang="en-GB" sz="2200" dirty="0">
                <a:solidFill>
                  <a:srgbClr val="2C5666"/>
                </a:solidFill>
                <a:latin typeface="Arial" panose="020B0604020202020204" pitchFamily="34" charset="0"/>
                <a:cs typeface="Arial" panose="020B0604020202020204" pitchFamily="34" charset="0"/>
              </a:rPr>
              <a:t>Commitment from learning disability service/resourced appropriately/Information Governance/IT support</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2: Structured training programme embedded</a:t>
            </a:r>
          </a:p>
          <a:p>
            <a:pPr lvl="1"/>
            <a:r>
              <a:rPr lang="en-GB" sz="2200" dirty="0">
                <a:solidFill>
                  <a:srgbClr val="2C5666"/>
                </a:solidFill>
                <a:latin typeface="Arial" panose="020B0604020202020204" pitchFamily="34" charset="0"/>
                <a:cs typeface="Arial" panose="020B0604020202020204" pitchFamily="34" charset="0"/>
              </a:rPr>
              <a:t>Mandatory training &amp; ongoing/mentoring/roles established (champions &amp; lead) and resources provided</a:t>
            </a:r>
          </a:p>
          <a:p>
            <a:pPr lvl="1"/>
            <a:endParaRPr lang="en-GB" sz="2200" dirty="0">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9124830"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of process    </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40857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56357"/>
            <a:ext cx="12191999" cy="4493538"/>
          </a:xfrm>
          <a:prstGeom prst="rect">
            <a:avLst/>
          </a:prstGeom>
          <a:noFill/>
        </p:spPr>
        <p:txBody>
          <a:bodyPr wrap="square" rtlCol="0">
            <a:spAutoFit/>
          </a:bodyPr>
          <a:lstStyle/>
          <a:p>
            <a:r>
              <a:rPr lang="en-GB" sz="2200" b="1" dirty="0">
                <a:solidFill>
                  <a:srgbClr val="2C5666"/>
                </a:solidFill>
                <a:latin typeface="Arial" panose="020B0604020202020204" pitchFamily="34" charset="0"/>
                <a:cs typeface="Arial" panose="020B0604020202020204" pitchFamily="34" charset="0"/>
              </a:rPr>
              <a:t>Step 1: Health boards support </a:t>
            </a:r>
          </a:p>
          <a:p>
            <a:pPr lvl="1"/>
            <a:r>
              <a:rPr lang="en-GB" sz="2200" dirty="0">
                <a:solidFill>
                  <a:srgbClr val="2C5666"/>
                </a:solidFill>
                <a:latin typeface="Arial" panose="020B0604020202020204" pitchFamily="34" charset="0"/>
                <a:cs typeface="Arial" panose="020B0604020202020204" pitchFamily="34" charset="0"/>
              </a:rPr>
              <a:t>Commitment from learning disability service/resourced appropriately/Information Governance/IT support</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2: Structured training programme embedded</a:t>
            </a:r>
          </a:p>
          <a:p>
            <a:pPr lvl="1"/>
            <a:r>
              <a:rPr lang="en-GB" sz="2200" dirty="0">
                <a:solidFill>
                  <a:srgbClr val="2C5666"/>
                </a:solidFill>
                <a:latin typeface="Arial" panose="020B0604020202020204" pitchFamily="34" charset="0"/>
                <a:cs typeface="Arial" panose="020B0604020202020204" pitchFamily="34" charset="0"/>
              </a:rPr>
              <a:t>Mandatory training &amp; ongoing/mentoring/roles established (champions &amp; lead) and resources provided</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3: HEF embedded in the referral and assessment pathway</a:t>
            </a:r>
          </a:p>
          <a:p>
            <a:pPr lvl="1"/>
            <a:r>
              <a:rPr lang="en-GB" sz="2200" dirty="0">
                <a:solidFill>
                  <a:srgbClr val="2C5666"/>
                </a:solidFill>
                <a:latin typeface="Arial" panose="020B0604020202020204" pitchFamily="34" charset="0"/>
                <a:cs typeface="Arial" panose="020B0604020202020204" pitchFamily="34" charset="0"/>
              </a:rPr>
              <a:t>Documentation and pathway to reflect the inclusion for all services</a:t>
            </a:r>
          </a:p>
          <a:p>
            <a:pPr lvl="1"/>
            <a:r>
              <a:rPr lang="en-GB" sz="2200" dirty="0">
                <a:solidFill>
                  <a:srgbClr val="2C5666"/>
                </a:solidFill>
                <a:latin typeface="Arial" panose="020B0604020202020204" pitchFamily="34" charset="0"/>
                <a:cs typeface="Arial" panose="020B0604020202020204" pitchFamily="34" charset="0"/>
              </a:rPr>
              <a:t>HEF to be aligned with Care &amp; Treatment Planning &amp; CHC </a:t>
            </a:r>
          </a:p>
          <a:p>
            <a:pPr lvl="1"/>
            <a:r>
              <a:rPr lang="en-GB" sz="2200" dirty="0">
                <a:solidFill>
                  <a:srgbClr val="2C5666"/>
                </a:solidFill>
                <a:latin typeface="Arial" panose="020B0604020202020204" pitchFamily="34" charset="0"/>
                <a:cs typeface="Arial" panose="020B0604020202020204" pitchFamily="34" charset="0"/>
              </a:rPr>
              <a:t>Easy materials available </a:t>
            </a:r>
          </a:p>
          <a:p>
            <a:pPr lvl="1"/>
            <a:endParaRPr lang="en-GB" sz="2200" dirty="0">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9124830"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of process    </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5370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5829299" y="2571750"/>
            <a:ext cx="5438775" cy="1534737"/>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504477" y="15165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Arial" panose="020B0604020202020204" pitchFamily="34" charset="0"/>
                <a:cs typeface="Arial" panose="020B0604020202020204" pitchFamily="34" charset="0"/>
              </a:rPr>
              <a:t>Recap: Health &amp; Wellbeing </a:t>
            </a:r>
          </a:p>
          <a:p>
            <a:endParaRPr lang="en-GB" sz="3200" b="1" dirty="0">
              <a:solidFill>
                <a:srgbClr val="15989D"/>
              </a:solidFill>
              <a:latin typeface="Arial" panose="020B0604020202020204" pitchFamily="34" charset="0"/>
              <a:cs typeface="Arial" panose="020B0604020202020204" pitchFamily="34" charset="0"/>
            </a:endParaRPr>
          </a:p>
          <a:p>
            <a:endParaRPr lang="en-GB" sz="3200" b="1" dirty="0">
              <a:solidFill>
                <a:srgbClr val="15989D"/>
              </a:solidFill>
              <a:latin typeface="Arial" panose="020B0604020202020204" pitchFamily="34" charset="0"/>
              <a:cs typeface="Arial" panose="020B0604020202020204" pitchFamily="34" charset="0"/>
            </a:endParaRPr>
          </a:p>
          <a:p>
            <a:endParaRPr lang="en-GB" sz="3200" dirty="0">
              <a:hlinkClick r:id="rId3"/>
            </a:endParaRPr>
          </a:p>
          <a:p>
            <a:endParaRPr lang="en-GB" sz="3200" dirty="0">
              <a:hlinkClick r:id="rId3"/>
            </a:endParaRPr>
          </a:p>
          <a:p>
            <a:endParaRPr lang="en-GB" sz="3200" dirty="0">
              <a:hlinkClick r:id="rId3"/>
            </a:endParaRPr>
          </a:p>
          <a:p>
            <a:endParaRPr lang="en-GB" sz="3200" dirty="0">
              <a:hlinkClick r:id="rId3"/>
            </a:endParaRPr>
          </a:p>
          <a:p>
            <a:endParaRPr lang="en-GB" sz="3200" dirty="0">
              <a:hlinkClick r:id="rId3"/>
            </a:endParaRPr>
          </a:p>
          <a:p>
            <a:endParaRPr lang="en-GB" sz="3200" dirty="0">
              <a:hlinkClick r:id="rId3"/>
            </a:endParaRPr>
          </a:p>
          <a:p>
            <a:endParaRPr lang="en-GB" sz="3200" dirty="0">
              <a:hlinkClick r:id="rId3"/>
            </a:endParaRPr>
          </a:p>
          <a:p>
            <a:endParaRPr lang="en-GB" sz="3200" dirty="0"/>
          </a:p>
          <a:p>
            <a:endParaRPr lang="en-GB" sz="3200" b="1" dirty="0">
              <a:solidFill>
                <a:srgbClr val="15989D"/>
              </a:solidFill>
              <a:latin typeface="Arial" panose="020B0604020202020204" pitchFamily="34" charset="0"/>
              <a:cs typeface="Arial" panose="020B0604020202020204" pitchFamily="34" charset="0"/>
            </a:endParaRPr>
          </a:p>
          <a:p>
            <a:endParaRPr lang="en-GB" b="1" dirty="0">
              <a:solidFill>
                <a:srgbClr val="15989D"/>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72074" y="1303429"/>
            <a:ext cx="3548003" cy="4998806"/>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03960" y="1885085"/>
            <a:ext cx="4122419" cy="3655730"/>
          </a:xfrm>
          <a:prstGeom prst="rect">
            <a:avLst/>
          </a:prstGeom>
        </p:spPr>
      </p:pic>
    </p:spTree>
    <p:extLst>
      <p:ext uri="{BB962C8B-B14F-4D97-AF65-F5344CB8AC3E}">
        <p14:creationId xmlns:p14="http://schemas.microsoft.com/office/powerpoint/2010/main" val="3672306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56357"/>
            <a:ext cx="12191999" cy="5509200"/>
          </a:xfrm>
          <a:prstGeom prst="rect">
            <a:avLst/>
          </a:prstGeom>
          <a:noFill/>
        </p:spPr>
        <p:txBody>
          <a:bodyPr wrap="square" rtlCol="0">
            <a:spAutoFit/>
          </a:bodyPr>
          <a:lstStyle/>
          <a:p>
            <a:r>
              <a:rPr lang="en-GB" sz="2200" b="1" dirty="0">
                <a:solidFill>
                  <a:srgbClr val="2C5666"/>
                </a:solidFill>
                <a:latin typeface="Arial" panose="020B0604020202020204" pitchFamily="34" charset="0"/>
                <a:cs typeface="Arial" panose="020B0604020202020204" pitchFamily="34" charset="0"/>
              </a:rPr>
              <a:t>Step 1: Health boards support </a:t>
            </a:r>
          </a:p>
          <a:p>
            <a:pPr lvl="1"/>
            <a:r>
              <a:rPr lang="en-GB" sz="2200" dirty="0">
                <a:solidFill>
                  <a:srgbClr val="2C5666"/>
                </a:solidFill>
                <a:latin typeface="Arial" panose="020B0604020202020204" pitchFamily="34" charset="0"/>
                <a:cs typeface="Arial" panose="020B0604020202020204" pitchFamily="34" charset="0"/>
              </a:rPr>
              <a:t>Commitment from learning disability service/resourced appropriately/Information Governance/IT support</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2: Structured training programme embedded</a:t>
            </a:r>
          </a:p>
          <a:p>
            <a:pPr lvl="1"/>
            <a:r>
              <a:rPr lang="en-GB" sz="2200" dirty="0">
                <a:solidFill>
                  <a:srgbClr val="2C5666"/>
                </a:solidFill>
                <a:latin typeface="Arial" panose="020B0604020202020204" pitchFamily="34" charset="0"/>
                <a:cs typeface="Arial" panose="020B0604020202020204" pitchFamily="34" charset="0"/>
              </a:rPr>
              <a:t>Mandatory training &amp; ongoing/mentoring/roles established (champions &amp; lead) and resources provided</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3: HEF embedded in the referral and assessment pathway</a:t>
            </a:r>
          </a:p>
          <a:p>
            <a:pPr lvl="1"/>
            <a:r>
              <a:rPr lang="en-GB" sz="2200" dirty="0">
                <a:solidFill>
                  <a:srgbClr val="2C5666"/>
                </a:solidFill>
                <a:latin typeface="Arial" panose="020B0604020202020204" pitchFamily="34" charset="0"/>
                <a:cs typeface="Arial" panose="020B0604020202020204" pitchFamily="34" charset="0"/>
              </a:rPr>
              <a:t>Documentation and pathway to reflect the inclusion for all services</a:t>
            </a:r>
          </a:p>
          <a:p>
            <a:pPr lvl="1"/>
            <a:r>
              <a:rPr lang="en-GB" sz="2200" dirty="0">
                <a:solidFill>
                  <a:srgbClr val="2C5666"/>
                </a:solidFill>
                <a:latin typeface="Arial" panose="020B0604020202020204" pitchFamily="34" charset="0"/>
                <a:cs typeface="Arial" panose="020B0604020202020204" pitchFamily="34" charset="0"/>
              </a:rPr>
              <a:t>HEF to be aligned with Care &amp; Treatment Planning &amp; CHC </a:t>
            </a:r>
          </a:p>
          <a:p>
            <a:pPr lvl="1"/>
            <a:r>
              <a:rPr lang="en-GB" sz="2200" dirty="0">
                <a:solidFill>
                  <a:srgbClr val="2C5666"/>
                </a:solidFill>
                <a:latin typeface="Arial" panose="020B0604020202020204" pitchFamily="34" charset="0"/>
                <a:cs typeface="Arial" panose="020B0604020202020204" pitchFamily="34" charset="0"/>
              </a:rPr>
              <a:t>Easy materials available </a:t>
            </a:r>
          </a:p>
          <a:p>
            <a:pPr lvl="1"/>
            <a:endParaRPr lang="en-GB" sz="2200" dirty="0">
              <a:solidFill>
                <a:srgbClr val="2C5666"/>
              </a:solidFill>
              <a:latin typeface="Arial" panose="020B0604020202020204" pitchFamily="34" charset="0"/>
              <a:cs typeface="Arial" panose="020B0604020202020204" pitchFamily="34" charset="0"/>
            </a:endParaRPr>
          </a:p>
          <a:p>
            <a:r>
              <a:rPr lang="en-GB" sz="2200" b="1" dirty="0">
                <a:solidFill>
                  <a:srgbClr val="2C5666"/>
                </a:solidFill>
                <a:latin typeface="Arial" panose="020B0604020202020204" pitchFamily="34" charset="0"/>
                <a:cs typeface="Arial" panose="020B0604020202020204" pitchFamily="34" charset="0"/>
              </a:rPr>
              <a:t>Step 4: Fully embedded in practice </a:t>
            </a:r>
          </a:p>
          <a:p>
            <a:pPr lvl="1"/>
            <a:r>
              <a:rPr lang="en-GB" sz="2200" dirty="0">
                <a:solidFill>
                  <a:srgbClr val="2C5666"/>
                </a:solidFill>
                <a:latin typeface="Arial" panose="020B0604020202020204" pitchFamily="34" charset="0"/>
                <a:cs typeface="Arial" panose="020B0604020202020204" pitchFamily="34" charset="0"/>
              </a:rPr>
              <a:t>Data generated utilised to inform service delivery, through commission and service design and delivery/included quality indicators</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9124830"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of process    </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63505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32516" y="2698045"/>
            <a:ext cx="5577840" cy="2616101"/>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Community learning disability teams &amp; specialist teams</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Inpatient learning disability health settings, Assessment &amp; Treatment Unit, specialist services</a:t>
            </a:r>
          </a:p>
          <a:p>
            <a:endParaRPr lang="en-GB" sz="2000" dirty="0">
              <a:solidFill>
                <a:srgbClr val="2C5666"/>
              </a:solidFill>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 Where?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980" y="1539240"/>
            <a:ext cx="4564380" cy="4564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421760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32120" y="1737360"/>
            <a:ext cx="6126480" cy="3416320"/>
          </a:xfrm>
          <a:prstGeom prst="rect">
            <a:avLst/>
          </a:prstGeom>
          <a:noFill/>
        </p:spPr>
        <p:txBody>
          <a:bodyPr wrap="square" rtlCol="0">
            <a:spAutoFit/>
          </a:bodyPr>
          <a:lstStyle/>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Identify a lead co-ordinator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MDT approach</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Across services, child to adult and with local authorities (Children’s and Young People’s HEF (CYPHEF)).</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 How?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980" y="1539240"/>
            <a:ext cx="4564380" cy="4564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27383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32120" y="1374606"/>
            <a:ext cx="6233160" cy="4893647"/>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Profile admission to service (admission process/eligibility)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Profile discharge from service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Change of need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Transition/entry into service (joint approach)</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Yearly CTR, Health Action Plan, Person Centred Reviews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Transition, incorporating the CYP HEF</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Implementation – When?     </a:t>
            </a:r>
            <a:endParaRPr lang="en-US" sz="3200" b="1" cap="all"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980" y="1539240"/>
            <a:ext cx="4564380" cy="4564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622629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961480"/>
            <a:ext cx="5386512" cy="2941319"/>
          </a:xfrm>
          <a:prstGeom prst="rect">
            <a:avLst/>
          </a:prstGeom>
        </p:spPr>
      </p:pic>
      <p:sp>
        <p:nvSpPr>
          <p:cNvPr id="2" name="TextBox 1"/>
          <p:cNvSpPr txBox="1"/>
          <p:nvPr/>
        </p:nvSpPr>
        <p:spPr>
          <a:xfrm>
            <a:off x="4846320" y="1961480"/>
            <a:ext cx="6812280" cy="3416320"/>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Long stay services provision: regular intervals to monitor exposure and prevent and maintain.</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Prior and post hospital admissions: evidence of change.</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Caseloads allocations.</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Prioritisation in care delivery.</a:t>
            </a: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Application in practice</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21033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961480"/>
            <a:ext cx="5386512" cy="2941319"/>
          </a:xfrm>
          <a:prstGeom prst="rect">
            <a:avLst/>
          </a:prstGeom>
        </p:spPr>
      </p:pic>
      <p:sp>
        <p:nvSpPr>
          <p:cNvPr id="2" name="TextBox 1"/>
          <p:cNvSpPr txBox="1"/>
          <p:nvPr/>
        </p:nvSpPr>
        <p:spPr>
          <a:xfrm>
            <a:off x="4846320" y="1961480"/>
            <a:ext cx="6812280" cy="4524315"/>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Prior and post specific intervention: measure effectiveness.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Data to understand groups/local population needs.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Data to understand population needs: geographical/gender perspective.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National data for specific groups of people, elderly/mental health.  </a:t>
            </a:r>
          </a:p>
          <a:p>
            <a:endParaRPr lang="en-GB" sz="2400" dirty="0">
              <a:solidFill>
                <a:srgbClr val="2C5666"/>
              </a:solidFill>
              <a:latin typeface="Arial" panose="020B0604020202020204" pitchFamily="34" charset="0"/>
              <a:cs typeface="Arial" panose="020B0604020202020204" pitchFamily="34" charset="0"/>
            </a:endParaRPr>
          </a:p>
        </p:txBody>
      </p:sp>
      <p:sp>
        <p:nvSpPr>
          <p:cNvPr id="4"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Application in practice</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9184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38200" y="2057398"/>
            <a:ext cx="6391256" cy="3489962"/>
          </a:xfrm>
          <a:prstGeom prst="rect">
            <a:avLst/>
          </a:prstGeom>
        </p:spPr>
      </p:pic>
      <p:sp>
        <p:nvSpPr>
          <p:cNvPr id="5" name="TextBox 4"/>
          <p:cNvSpPr txBox="1"/>
          <p:nvPr/>
        </p:nvSpPr>
        <p:spPr>
          <a:xfrm>
            <a:off x="7345680" y="1173568"/>
            <a:ext cx="3063240" cy="4708981"/>
          </a:xfrm>
          <a:prstGeom prst="rect">
            <a:avLst/>
          </a:prstGeom>
          <a:noFill/>
        </p:spPr>
        <p:txBody>
          <a:bodyPr wrap="square" rtlCol="0">
            <a:spAutoFit/>
          </a:bodyPr>
          <a:lstStyle/>
          <a:p>
            <a:r>
              <a:rPr lang="en-GB" sz="30000" dirty="0">
                <a:solidFill>
                  <a:srgbClr val="002060"/>
                </a:solidFill>
                <a:latin typeface="Arial" panose="020B0604020202020204" pitchFamily="34" charset="0"/>
                <a:cs typeface="Arial" panose="020B0604020202020204" pitchFamily="34" charset="0"/>
              </a:rPr>
              <a:t>?</a:t>
            </a:r>
          </a:p>
        </p:txBody>
      </p:sp>
      <p:sp>
        <p:nvSpPr>
          <p:cNvPr id="6" name="Text Placeholder 1">
            <a:extLst>
              <a:ext uri="{FF2B5EF4-FFF2-40B4-BE49-F238E27FC236}">
                <a16:creationId xmlns:a16="http://schemas.microsoft.com/office/drawing/2014/main" id="{C80A753A-039C-9F49-BFB6-CC60B8642F33}"/>
              </a:ext>
            </a:extLst>
          </p:cNvPr>
          <p:cNvSpPr txBox="1">
            <a:spLocks/>
          </p:cNvSpPr>
          <p:nvPr/>
        </p:nvSpPr>
        <p:spPr>
          <a:xfrm>
            <a:off x="333495" y="22300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solidFill>
                  <a:schemeClr val="bg1"/>
                </a:solidFill>
                <a:latin typeface="Arial" panose="020B0604020202020204" pitchFamily="34" charset="0"/>
                <a:cs typeface="Arial" panose="020B0604020202020204" pitchFamily="34" charset="0"/>
              </a:rPr>
              <a:t>Application in practice</a:t>
            </a:r>
            <a:endParaRPr lang="en-US" sz="32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2866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0708" y="2050611"/>
            <a:ext cx="8085389" cy="2062103"/>
          </a:xfrm>
          <a:prstGeom prst="rect">
            <a:avLst/>
          </a:prstGeom>
          <a:noFill/>
        </p:spPr>
        <p:txBody>
          <a:bodyPr wrap="square" rtlCol="0">
            <a:spAutoFit/>
          </a:bodyPr>
          <a:lstStyle/>
          <a:p>
            <a:endParaRPr lang="en-GB" sz="2400" b="1" dirty="0">
              <a:solidFill>
                <a:srgbClr val="2C5666"/>
              </a:solidFill>
              <a:latin typeface="Arial" panose="020B0604020202020204" pitchFamily="34" charset="0"/>
              <a:cs typeface="Arial" panose="020B0604020202020204" pitchFamily="34" charset="0"/>
            </a:endParaRPr>
          </a:p>
          <a:p>
            <a:endParaRPr lang="en-GB" sz="2400" b="1" dirty="0">
              <a:solidFill>
                <a:srgbClr val="2C5666"/>
              </a:solidFill>
              <a:latin typeface="Arial" panose="020B0604020202020204" pitchFamily="34" charset="0"/>
              <a:cs typeface="Arial" panose="020B0604020202020204" pitchFamily="34" charset="0"/>
            </a:endParaRPr>
          </a:p>
          <a:p>
            <a:r>
              <a:rPr lang="en-GB" sz="4000" b="1" dirty="0">
                <a:solidFill>
                  <a:srgbClr val="FFFFFF"/>
                </a:solidFill>
                <a:latin typeface="Arial" panose="020B0604020202020204" pitchFamily="34" charset="0"/>
                <a:cs typeface="Arial" panose="020B0604020202020204" pitchFamily="34" charset="0"/>
              </a:rPr>
              <a:t>Over to you in practice…</a:t>
            </a:r>
          </a:p>
          <a:p>
            <a:endParaRPr lang="en-GB" sz="40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46744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0708" y="2050611"/>
            <a:ext cx="8085389" cy="2677656"/>
          </a:xfrm>
          <a:prstGeom prst="rect">
            <a:avLst/>
          </a:prstGeom>
          <a:noFill/>
        </p:spPr>
        <p:txBody>
          <a:bodyPr wrap="square" rtlCol="0">
            <a:spAutoFit/>
          </a:bodyPr>
          <a:lstStyle/>
          <a:p>
            <a:endParaRPr lang="en-GB" sz="2400" b="1" dirty="0">
              <a:solidFill>
                <a:srgbClr val="2C5666"/>
              </a:solidFill>
              <a:latin typeface="Arial" panose="020B0604020202020204" pitchFamily="34" charset="0"/>
              <a:cs typeface="Arial" panose="020B0604020202020204" pitchFamily="34" charset="0"/>
            </a:endParaRPr>
          </a:p>
          <a:p>
            <a:endParaRPr lang="en-GB" sz="2400" b="1" dirty="0">
              <a:solidFill>
                <a:srgbClr val="2C5666"/>
              </a:solidFill>
              <a:latin typeface="Arial" panose="020B0604020202020204" pitchFamily="34" charset="0"/>
              <a:cs typeface="Arial" panose="020B0604020202020204" pitchFamily="34" charset="0"/>
            </a:endParaRPr>
          </a:p>
          <a:p>
            <a:r>
              <a:rPr lang="en-GB" sz="4000" b="1" dirty="0">
                <a:solidFill>
                  <a:srgbClr val="FFFFFF"/>
                </a:solidFill>
                <a:latin typeface="Arial" panose="020B0604020202020204" pitchFamily="34" charset="0"/>
                <a:cs typeface="Arial" panose="020B0604020202020204" pitchFamily="34" charset="0"/>
              </a:rPr>
              <a:t>Over to you in practice…</a:t>
            </a:r>
          </a:p>
          <a:p>
            <a:endParaRPr lang="en-GB" sz="4000" b="1" dirty="0">
              <a:solidFill>
                <a:srgbClr val="FFFFFF"/>
              </a:solidFill>
              <a:latin typeface="Arial" panose="020B0604020202020204" pitchFamily="34" charset="0"/>
              <a:cs typeface="Arial" panose="020B0604020202020204" pitchFamily="34" charset="0"/>
            </a:endParaRPr>
          </a:p>
          <a:p>
            <a:pPr algn="r"/>
            <a:r>
              <a:rPr lang="en-GB" sz="4000" b="1" dirty="0">
                <a:solidFill>
                  <a:srgbClr val="FFFFFF"/>
                </a:solidFill>
                <a:latin typeface="Arial" panose="020B0604020202020204" pitchFamily="34" charset="0"/>
                <a:cs typeface="Arial" panose="020B0604020202020204" pitchFamily="34" charset="0"/>
              </a:rPr>
              <a:t>Any questions? </a:t>
            </a:r>
          </a:p>
        </p:txBody>
      </p:sp>
    </p:spTree>
    <p:extLst>
      <p:ext uri="{BB962C8B-B14F-4D97-AF65-F5344CB8AC3E}">
        <p14:creationId xmlns:p14="http://schemas.microsoft.com/office/powerpoint/2010/main" val="8169522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523220"/>
          </a:xfrm>
          <a:prstGeom prst="rect">
            <a:avLst/>
          </a:prstGeom>
        </p:spPr>
        <p:txBody>
          <a:bodyPr wrap="square">
            <a:spAutoFit/>
          </a:bodyPr>
          <a:lstStyle/>
          <a:p>
            <a:r>
              <a:rPr lang="en-GB" sz="2800" b="1" dirty="0">
                <a:solidFill>
                  <a:schemeClr val="bg1"/>
                </a:solidFill>
              </a:rPr>
              <a:t>References</a:t>
            </a:r>
          </a:p>
        </p:txBody>
      </p:sp>
      <p:sp>
        <p:nvSpPr>
          <p:cNvPr id="3" name="Rectangle 2"/>
          <p:cNvSpPr/>
          <p:nvPr/>
        </p:nvSpPr>
        <p:spPr>
          <a:xfrm>
            <a:off x="462456" y="1246039"/>
            <a:ext cx="11234964" cy="4093428"/>
          </a:xfrm>
          <a:prstGeom prst="rect">
            <a:avLst/>
          </a:prstGeom>
        </p:spPr>
        <p:txBody>
          <a:bodyPr wrap="square">
            <a:spAutoFit/>
          </a:bodyPr>
          <a:lstStyle/>
          <a:p>
            <a:pPr marL="342900" indent="-342900">
              <a:buFont typeface="Arial" panose="020B0604020202020204" pitchFamily="34" charset="0"/>
              <a:buChar char="•"/>
            </a:pPr>
            <a:r>
              <a:rPr lang="en-GB" sz="2000" dirty="0"/>
              <a:t>Health and its Heslop, P., Blair, P., Fleming, P., Hoghton, M., Marriott, A., and Russ, L. (2013) </a:t>
            </a:r>
            <a:r>
              <a:rPr lang="en-GB" sz="2000" i="1" dirty="0"/>
              <a:t>Confidential Inquiry into premature deaths of people with learning disabilities (CIPLOD): Final Report </a:t>
            </a:r>
            <a:r>
              <a:rPr lang="en-GB" sz="2000" dirty="0"/>
              <a:t>[online] </a:t>
            </a:r>
            <a:r>
              <a:rPr lang="en-GB" sz="2000" dirty="0">
                <a:hlinkClick r:id="rId2"/>
              </a:rPr>
              <a:t>http://www.bristol.ac.uk/media-library/sites/cipold/migrated/documents/fullfinalreport.pdf</a:t>
            </a:r>
            <a:r>
              <a:rPr lang="en-GB" sz="2000" dirty="0"/>
              <a:t>  (Available: 18/06/2020).</a:t>
            </a:r>
            <a:endParaRPr lang="en-GB" sz="2000" i="1" dirty="0"/>
          </a:p>
          <a:p>
            <a:pPr marL="285750" lvl="0" indent="-285750">
              <a:buFont typeface="Arial" panose="020B0604020202020204" pitchFamily="34" charset="0"/>
              <a:buChar char="•"/>
            </a:pPr>
            <a:r>
              <a:rPr lang="en-GB" sz="2000" dirty="0"/>
              <a:t>The Kings Fund (2019) </a:t>
            </a:r>
            <a:r>
              <a:rPr lang="en-GB" sz="2000" i="1" dirty="0"/>
              <a:t>What makes us healthy? </a:t>
            </a:r>
            <a:r>
              <a:rPr lang="en-GB" sz="2000" dirty="0"/>
              <a:t>[online] </a:t>
            </a:r>
            <a:r>
              <a:rPr lang="en-GB" sz="2000" dirty="0">
                <a:hlinkClick r:id="rId3"/>
              </a:rPr>
              <a:t>https://www.youtube.com/watch?v=Bnd2Uir_O3g</a:t>
            </a:r>
            <a:r>
              <a:rPr lang="en-GB" sz="2000" dirty="0"/>
              <a:t> (Available: 07/04/2021).</a:t>
            </a:r>
          </a:p>
          <a:p>
            <a:pPr marL="285750" lvl="0" indent="-285750">
              <a:buFont typeface="Arial" panose="020B0604020202020204" pitchFamily="34" charset="0"/>
              <a:buChar char="•"/>
            </a:pPr>
            <a:r>
              <a:rPr lang="en-GB" sz="2000" dirty="0"/>
              <a:t>Watkins, A. (2020) [online] </a:t>
            </a:r>
            <a:r>
              <a:rPr lang="en-GB" sz="2000" i="1" dirty="0"/>
              <a:t>COVID-19-related deaths in Wales amongst People with Learning Disabilities from 1st March to 26th May 2020 </a:t>
            </a:r>
            <a:r>
              <a:rPr lang="en-GB" sz="2000" i="1" dirty="0">
                <a:hlinkClick r:id="rId4"/>
              </a:rPr>
              <a:t>https://phw.nhs.wales/publications/publications1/covid-19-related-deaths-in-wales-amongst-people-with-learning-disabilities/</a:t>
            </a:r>
            <a:r>
              <a:rPr lang="en-GB" sz="2000" i="1" dirty="0"/>
              <a:t> (Available: 07/04/2021)</a:t>
            </a:r>
          </a:p>
          <a:p>
            <a:pPr marL="285750" indent="-285750">
              <a:buFont typeface="Arial" panose="020B0604020202020204" pitchFamily="34" charset="0"/>
              <a:buChar char="•"/>
            </a:pPr>
            <a:r>
              <a:rPr lang="en-GB" sz="2000" dirty="0">
                <a:solidFill>
                  <a:prstClr val="black"/>
                </a:solidFill>
              </a:rPr>
              <a:t>Welsh Government (2018). </a:t>
            </a:r>
            <a:r>
              <a:rPr lang="en-GB" sz="2000" i="1" dirty="0">
                <a:solidFill>
                  <a:prstClr val="black"/>
                </a:solidFill>
              </a:rPr>
              <a:t>Learning Disability Improving Lives </a:t>
            </a:r>
            <a:r>
              <a:rPr lang="en-GB" sz="2000" dirty="0">
                <a:solidFill>
                  <a:prstClr val="black"/>
                </a:solidFill>
              </a:rPr>
              <a:t>[online] </a:t>
            </a:r>
            <a:r>
              <a:rPr lang="en-GB" sz="2000" dirty="0">
                <a:solidFill>
                  <a:prstClr val="black"/>
                </a:solidFill>
                <a:hlinkClick r:id="rId5"/>
              </a:rPr>
              <a:t>https://gov.wales/sites/default/files/publications/2019-03/learning-disability-improving-lives-programme-june-2018.pdf</a:t>
            </a:r>
            <a:r>
              <a:rPr lang="en-GB" sz="2000" dirty="0">
                <a:solidFill>
                  <a:prstClr val="black"/>
                </a:solidFill>
              </a:rPr>
              <a:t> (Available: 18/06/2020). </a:t>
            </a:r>
          </a:p>
          <a:p>
            <a:pPr marL="285750" indent="-285750">
              <a:buFont typeface="Arial" panose="020B0604020202020204" pitchFamily="34" charset="0"/>
              <a:buChar char="•"/>
            </a:pPr>
            <a:endParaRPr lang="en-GB" sz="2000" dirty="0"/>
          </a:p>
        </p:txBody>
      </p:sp>
    </p:spTree>
    <p:extLst>
      <p:ext uri="{BB962C8B-B14F-4D97-AF65-F5344CB8AC3E}">
        <p14:creationId xmlns:p14="http://schemas.microsoft.com/office/powerpoint/2010/main" val="270019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23115" y="2982194"/>
            <a:ext cx="6151198" cy="1569660"/>
          </a:xfrm>
          <a:prstGeom prst="rect">
            <a:avLst/>
          </a:prstGeom>
        </p:spPr>
        <p:txBody>
          <a:bodyPr wrap="square">
            <a:spAutoFit/>
          </a:bodyPr>
          <a:lstStyle/>
          <a:p>
            <a:r>
              <a:rPr lang="en-US" sz="2400" dirty="0">
                <a:solidFill>
                  <a:srgbClr val="2C5666"/>
                </a:solidFill>
                <a:latin typeface="Arial" panose="020B0604020202020204" pitchFamily="34" charset="0"/>
                <a:cs typeface="Arial" panose="020B0604020202020204" pitchFamily="34" charset="0"/>
              </a:rPr>
              <a:t>The Health Equalities Framework (HEF) is an ideal vehicle to begin to address inequalities people with a learning disability experience. </a:t>
            </a:r>
            <a:endParaRPr lang="en-US" sz="2800" dirty="0">
              <a:solidFill>
                <a:srgbClr val="0070C0"/>
              </a:solidFill>
              <a:latin typeface="Arial" panose="020B0604020202020204" pitchFamily="34" charset="0"/>
              <a:cs typeface="Arial" panose="020B0604020202020204" pitchFamily="34" charset="0"/>
            </a:endParaRPr>
          </a:p>
        </p:txBody>
      </p:sp>
      <p:sp>
        <p:nvSpPr>
          <p:cNvPr id="3" name="Rectangle 2"/>
          <p:cNvSpPr/>
          <p:nvPr/>
        </p:nvSpPr>
        <p:spPr>
          <a:xfrm>
            <a:off x="324433" y="91140"/>
            <a:ext cx="8650014" cy="584775"/>
          </a:xfrm>
          <a:prstGeom prst="rect">
            <a:avLst/>
          </a:prstGeom>
        </p:spPr>
        <p:txBody>
          <a:bodyPr wrap="square">
            <a:spAutoFit/>
          </a:bodyPr>
          <a:lstStyle/>
          <a:p>
            <a:r>
              <a:rPr lang="en-GB" sz="3200" b="1" dirty="0">
                <a:solidFill>
                  <a:schemeClr val="bg1"/>
                </a:solidFill>
                <a:latin typeface="Arial" panose="020B0604020202020204" pitchFamily="34" charset="0"/>
                <a:cs typeface="Arial" panose="020B0604020202020204" pitchFamily="34" charset="0"/>
              </a:rPr>
              <a:t>Health Equalities Framework (HEF)</a:t>
            </a:r>
          </a:p>
        </p:txBody>
      </p:sp>
      <p:sp>
        <p:nvSpPr>
          <p:cNvPr id="5" name="Oval 4"/>
          <p:cNvSpPr/>
          <p:nvPr/>
        </p:nvSpPr>
        <p:spPr>
          <a:xfrm>
            <a:off x="646385" y="1878741"/>
            <a:ext cx="3776566" cy="3776566"/>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1511" y="2461865"/>
            <a:ext cx="2722364" cy="2616572"/>
          </a:xfrm>
          <a:prstGeom prst="rect">
            <a:avLst/>
          </a:prstGeom>
        </p:spPr>
      </p:pic>
    </p:spTree>
    <p:extLst>
      <p:ext uri="{BB962C8B-B14F-4D97-AF65-F5344CB8AC3E}">
        <p14:creationId xmlns:p14="http://schemas.microsoft.com/office/powerpoint/2010/main" val="2989348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553075" y="1800535"/>
            <a:ext cx="6638924"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buNone/>
            </a:pPr>
            <a:r>
              <a:rPr lang="en-GB" sz="4400" b="1" dirty="0">
                <a:solidFill>
                  <a:schemeClr val="bg1"/>
                </a:solidFill>
                <a:latin typeface="Arial" panose="020B0604020202020204" pitchFamily="34" charset="0"/>
                <a:cs typeface="Arial" panose="020B0604020202020204" pitchFamily="34" charset="0"/>
              </a:rPr>
              <a:t>What is the Health Equalities </a:t>
            </a:r>
          </a:p>
          <a:p>
            <a:pPr marL="0" indent="0">
              <a:buNone/>
            </a:pPr>
            <a:r>
              <a:rPr lang="en-GB" sz="4400" b="1" dirty="0">
                <a:solidFill>
                  <a:schemeClr val="bg1"/>
                </a:solidFill>
                <a:latin typeface="Arial" panose="020B0604020202020204" pitchFamily="34" charset="0"/>
                <a:cs typeface="Arial" panose="020B0604020202020204" pitchFamily="34" charset="0"/>
              </a:rPr>
              <a:t>Framework (HEF)?</a:t>
            </a:r>
            <a:endParaRPr lang="en-GB" sz="44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7631" y="1056324"/>
            <a:ext cx="4279763" cy="4273666"/>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99409" y="1741663"/>
            <a:ext cx="2716206" cy="2716206"/>
          </a:xfrm>
          <a:prstGeom prst="rect">
            <a:avLst/>
          </a:prstGeom>
        </p:spPr>
      </p:pic>
    </p:spTree>
    <p:extLst>
      <p:ext uri="{BB962C8B-B14F-4D97-AF65-F5344CB8AC3E}">
        <p14:creationId xmlns:p14="http://schemas.microsoft.com/office/powerpoint/2010/main" val="142416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8077" y="3536191"/>
            <a:ext cx="6151198" cy="461665"/>
          </a:xfrm>
          <a:prstGeom prst="rect">
            <a:avLst/>
          </a:prstGeom>
        </p:spPr>
        <p:txBody>
          <a:bodyPr wrap="square">
            <a:spAutoFit/>
          </a:bodyPr>
          <a:lstStyle/>
          <a:p>
            <a:r>
              <a:rPr lang="en-US" sz="2400" dirty="0">
                <a:solidFill>
                  <a:srgbClr val="2C5666"/>
                </a:solidFill>
                <a:latin typeface="Arial" panose="020B0604020202020204" pitchFamily="34" charset="0"/>
                <a:cs typeface="Arial" panose="020B0604020202020204" pitchFamily="34" charset="0"/>
              </a:rPr>
              <a:t>The Health Equalities Framework (HEF).</a:t>
            </a:r>
            <a:endParaRPr lang="en-US" sz="2800" dirty="0">
              <a:solidFill>
                <a:srgbClr val="0070C0"/>
              </a:solidFill>
              <a:latin typeface="Arial" panose="020B0604020202020204" pitchFamily="34" charset="0"/>
              <a:cs typeface="Arial" panose="020B0604020202020204" pitchFamily="34" charset="0"/>
            </a:endParaRPr>
          </a:p>
        </p:txBody>
      </p:sp>
      <p:sp>
        <p:nvSpPr>
          <p:cNvPr id="5" name="Oval 4"/>
          <p:cNvSpPr/>
          <p:nvPr/>
        </p:nvSpPr>
        <p:spPr>
          <a:xfrm>
            <a:off x="646385" y="1878741"/>
            <a:ext cx="3776566" cy="3776566"/>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1511" y="2461865"/>
            <a:ext cx="2722364" cy="2616572"/>
          </a:xfrm>
          <a:prstGeom prst="rect">
            <a:avLst/>
          </a:prstGeom>
        </p:spPr>
      </p:pic>
    </p:spTree>
    <p:extLst>
      <p:ext uri="{BB962C8B-B14F-4D97-AF65-F5344CB8AC3E}">
        <p14:creationId xmlns:p14="http://schemas.microsoft.com/office/powerpoint/2010/main" val="22518645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37DEDCE2-7629-4E05-9CF7-ADA9A6066052}"/>
    </a:ext>
  </a:extLst>
</a:theme>
</file>

<file path=ppt/theme/theme10.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0CB6FA4-0871-44A0-9AB9-7F45CA8046C5}"/>
    </a:ext>
  </a:extLst>
</a:theme>
</file>

<file path=ppt/theme/theme11.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97D1ACE3-0801-4973-8C29-71CCE377F80C}"/>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5AA1EC2-FBED-41B7-AE73-8C23E1E19B4E}"/>
    </a:ext>
  </a:extLst>
</a:theme>
</file>

<file path=ppt/theme/theme3.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2165929E-C12B-4273-BF54-77994CE731DC}"/>
    </a:ext>
  </a:extLst>
</a:theme>
</file>

<file path=ppt/theme/theme4.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B154AE04-9E82-4741-A975-9F34DD5FBD50}"/>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4A0A087F-1D9E-4405-B3D3-8B1DD854B17A}"/>
    </a:ext>
  </a:ext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D07A7A5-76E3-427C-A53C-776C9851EFEB}"/>
    </a:ext>
  </a:extLst>
</a:theme>
</file>

<file path=ppt/theme/theme7.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AAC26DC9-E1F3-4CF6-A88C-812DA9AE31A9}"/>
    </a:ext>
  </a:extLst>
</a:theme>
</file>

<file path=ppt/theme/theme8.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F29408E2-0372-45CA-9DC1-BCBE4BFC64B0}"/>
    </a:ext>
  </a:extLst>
</a:theme>
</file>

<file path=ppt/theme/theme9.xml><?xml version="1.0" encoding="utf-8"?>
<a:theme xmlns:a="http://schemas.openxmlformats.org/drawingml/2006/main" name="10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CE96CC5-3E29-4898-B8E2-77ECE79A4C7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2F936CDCDE8F8418920914B3BFFF19C" ma:contentTypeVersion="10" ma:contentTypeDescription="Create a new document." ma:contentTypeScope="" ma:versionID="57c11ec2592f333c29dd42b658955ed6">
  <xsd:schema xmlns:xsd="http://www.w3.org/2001/XMLSchema" xmlns:xs="http://www.w3.org/2001/XMLSchema" xmlns:p="http://schemas.microsoft.com/office/2006/metadata/properties" xmlns:ns3="f30bebb2-c01f-48d0-81da-dc8b123879c2" targetNamespace="http://schemas.microsoft.com/office/2006/metadata/properties" ma:root="true" ma:fieldsID="37e7790f8caedd03def34129a9591b19" ns3:_="">
    <xsd:import namespace="f30bebb2-c01f-48d0-81da-dc8b123879c2"/>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0bebb2-c01f-48d0-81da-dc8b123879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ED4E68-7EE9-4EB6-916C-003E6C042F3D}">
  <ds:schemaRefs>
    <ds:schemaRef ds:uri="http://schemas.microsoft.com/sharepoint/v3/contenttype/forms"/>
  </ds:schemaRefs>
</ds:datastoreItem>
</file>

<file path=customXml/itemProps2.xml><?xml version="1.0" encoding="utf-8"?>
<ds:datastoreItem xmlns:ds="http://schemas.openxmlformats.org/officeDocument/2006/customXml" ds:itemID="{FCCEB7E0-C3DF-4ADE-87E3-C3F3DE7C1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0bebb2-c01f-48d0-81da-dc8b123879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4F722D-1A71-4D10-A566-63CAFE1B0B9C}">
  <ds:schemaRefs>
    <ds:schemaRef ds:uri="http://schemas.microsoft.com/office/2006/metadata/properties"/>
    <ds:schemaRef ds:uri="f30bebb2-c01f-48d0-81da-dc8b123879c2"/>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Improvement Cymru ENGLISH ONLY PowerPoint Template</Template>
  <TotalTime>16429</TotalTime>
  <Words>3989</Words>
  <Application>Microsoft Office PowerPoint</Application>
  <PresentationFormat>Widescreen</PresentationFormat>
  <Paragraphs>524</Paragraphs>
  <Slides>69</Slides>
  <Notes>60</Notes>
  <HiddenSlides>0</HiddenSlides>
  <MMClips>0</MMClips>
  <ScaleCrop>false</ScaleCrop>
  <HeadingPairs>
    <vt:vector size="6" baseType="variant">
      <vt:variant>
        <vt:lpstr>Fonts Used</vt:lpstr>
      </vt:variant>
      <vt:variant>
        <vt:i4>2</vt:i4>
      </vt:variant>
      <vt:variant>
        <vt:lpstr>Theme</vt:lpstr>
      </vt:variant>
      <vt:variant>
        <vt:i4>11</vt:i4>
      </vt:variant>
      <vt:variant>
        <vt:lpstr>Slide Titles</vt:lpstr>
      </vt:variant>
      <vt:variant>
        <vt:i4>69</vt:i4>
      </vt:variant>
    </vt:vector>
  </HeadingPairs>
  <TitlesOfParts>
    <vt:vector size="82" baseType="lpstr">
      <vt:lpstr>Arial</vt:lpstr>
      <vt:lpstr>Calibri</vt:lpstr>
      <vt:lpstr>Office Theme</vt:lpstr>
      <vt:lpstr>13_Custom Design</vt:lpstr>
      <vt:lpstr>6_Custom Design</vt:lpstr>
      <vt:lpstr>7_Custom Design</vt:lpstr>
      <vt:lpstr>Custom Design</vt:lpstr>
      <vt:lpstr>4_Custom Design</vt:lpstr>
      <vt:lpstr>9_Custom Design</vt:lpstr>
      <vt:lpstr>11_Custom Design</vt:lpstr>
      <vt:lpstr>10_Custom Design</vt:lpstr>
      <vt:lpstr>1_Custom Design</vt:lpstr>
      <vt:lpstr>8_Custom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Public Health Wales NHS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Bethan Cook  (Public Health Wales - No. 2 Capital Quarter)</dc:creator>
  <cp:lastModifiedBy>Dewi Powell (NHS Executive)</cp:lastModifiedBy>
  <cp:revision>270</cp:revision>
  <cp:lastPrinted>2019-10-15T15:56:08Z</cp:lastPrinted>
  <dcterms:created xsi:type="dcterms:W3CDTF">2020-01-16T10:47:33Z</dcterms:created>
  <dcterms:modified xsi:type="dcterms:W3CDTF">2025-02-26T10:11:56Z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0x01010072F936CDCDE8F8418920914B3BFFF19C</vt:lpwstr>
  </property>
</Properties>
</file>